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</p:sldIdLst>
  <p:sldSz cy="5143500" cx="9144000"/>
  <p:notesSz cx="6858000" cy="9144000"/>
  <p:embeddedFontLst>
    <p:embeddedFont>
      <p:font typeface="PT Sans Narrow"/>
      <p:regular r:id="rId131"/>
      <p:bold r:id="rId132"/>
    </p:embeddedFont>
    <p:embeddedFont>
      <p:font typeface="Open Sans"/>
      <p:regular r:id="rId133"/>
      <p:bold r:id="rId134"/>
      <p:italic r:id="rId135"/>
      <p:boldItalic r:id="rId1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PTSansNarrow-bold.fntdata"/><Relationship Id="rId131" Type="http://schemas.openxmlformats.org/officeDocument/2006/relationships/font" Target="fonts/PTSansNarrow-regular.fntdata"/><Relationship Id="rId130" Type="http://schemas.openxmlformats.org/officeDocument/2006/relationships/slide" Target="slides/slide125.xml"/><Relationship Id="rId136" Type="http://schemas.openxmlformats.org/officeDocument/2006/relationships/font" Target="fonts/OpenSans-boldItalic.fntdata"/><Relationship Id="rId135" Type="http://schemas.openxmlformats.org/officeDocument/2006/relationships/font" Target="fonts/OpenSans-italic.fntdata"/><Relationship Id="rId134" Type="http://schemas.openxmlformats.org/officeDocument/2006/relationships/font" Target="fonts/OpenSans-bold.fntdata"/><Relationship Id="rId133" Type="http://schemas.openxmlformats.org/officeDocument/2006/relationships/font" Target="fonts/OpenSans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efc017252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efc017252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f38eaf96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f38eaf96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6aeaaf5f4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6aeaaf5f4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6aeaaf5f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6aeaaf5f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6aeaaf5f4c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6aeaaf5f4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bf2290d2c6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bf2290d2c6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aefc01725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aefc01725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aefc01725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aefc01725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bf2290d2c6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bf2290d2c6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bf2290d2c6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bf2290d2c6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bf2290d2c6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bf2290d2c6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bf2290d2c6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bf2290d2c6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38eaf96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38eaf96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bf2290d2c6_1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bf2290d2c6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f2290d2c6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f2290d2c6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b9cdf845e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b9cdf845e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f2290d2c6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f2290d2c6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bf38eaf96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bf38eaf96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b9cdf845e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b9cdf845e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66088b80f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66088b80f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bf2290d2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bf2290d2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bf2290d2c6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bf2290d2c6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aefc01725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aefc01725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f38eaf9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f38eaf9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bf2290d2c6_1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bf2290d2c6_1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bf2290d2c6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bf2290d2c6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bf2290d2c6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bf2290d2c6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bf2290d2c6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bf2290d2c6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bf2290d2c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bf2290d2c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aefc017252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2aefc01725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940da063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940da063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38eaf96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f38eaf96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efc017252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efc017252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efc017252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efc01725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cdf845e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9cdf845e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f2290d2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f2290d2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968b4ea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968b4ea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f38eaf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f38eaf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940da06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940da06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968b4ea2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968b4ea2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efc01725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efc01725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fc017252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efc017252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ad31d3df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ad31d3df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968b4ea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968b4ea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968b4ea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968b4ea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968b4ea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968b4ea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ad31d3df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ad31d3df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ad31d3df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ad31d3df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f38eaf9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f38eaf9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ad31d3df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ad31d3df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968b4ea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968b4ea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968b4ea2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968b4ea2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f38eaf96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f38eaf96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968b4ea2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968b4ea2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f2290d2c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f2290d2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968b4ea2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968b4ea2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968b4ea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968b4ea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68b4ea2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68b4ea2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968b4ea2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968b4ea2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f38eaf96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f38eaf9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968b4ea2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968b4ea2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968b4ea2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968b4ea2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968b4ea2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968b4ea2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2a1f664d0_19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2a1f664d0_19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f38eaf96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bf38eaf96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968b4ea2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968b4ea2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f2290d2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bf2290d2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968b4ea2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b968b4ea2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b968b4ea2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b968b4ea2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968b4ea2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b968b4ea2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f38eaf96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f38eaf96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968b4ea2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968b4ea2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968b4ea2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968b4ea2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968b4ea2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968b4ea2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968b4ea2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b968b4ea2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71140b0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671140b0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bf2290d2c6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bf2290d2c6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Call API (Gemini or OpenAI) to get response on Three Task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Summarization (3 points)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Role Playing (3 points)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Customized Task (4 points)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Evaluate your Essay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Submit to NTU Cool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f2290d2c6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bf2290d2c6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bf38eaf9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bf38eaf9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efc01725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aefc01725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ad31d3d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6ad31d3d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f38eaf9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f38eaf9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ad31d3df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ad31d3df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ad31d3df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6ad31d3df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ad31d3df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ad31d3df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6ad31d3df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6ad31d3df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ad31d3df9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6ad31d3df9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c05fb4b0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c05fb4b0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ad31d3df9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ad31d3df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c05fb4b0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c05fb4b0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6ad31d3df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6ad31d3df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6ad31d3df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6ad31d3df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38eaf96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f38eaf96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05f1476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b05f1476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05f1476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b05f1476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940da063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6940da063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696ee148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696ee148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bf38eaf96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bf38eaf96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bf38eaf9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bf38eaf9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efc01725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aefc01725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aefc01725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aefc01725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6ad31d3df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6ad31d3df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6ad31d3df9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6ad31d3df9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f38eaf96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f38eaf96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6ad31d3df9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6ad31d3df9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6ad31d3df9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6ad31d3df9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6ad31d3df9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6ad31d3df9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6ad31d3df9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6ad31d3df9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aefc017252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aefc017252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bf38eaf96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bf38eaf96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bf38eaf9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bf38eaf9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aefc01725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aefc01725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aefc01725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aefc01725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ad31d3df9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ad31d3df9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38eaf96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38eaf96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6ad31d3df9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6ad31d3df9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6ad31d3df9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6ad31d3df9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aefc017252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aefc017252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bf38eaf96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bf38eaf96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c0de0921a7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c0de0921a7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0de0921a7_1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0de0921a7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0de0921a7_1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c0de0921a7_1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bf2290d2c6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bf2290d2c6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6aeaaf5f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6aeaaf5f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6aeaaf5f4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6aeaaf5f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gen-ai-2024-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6.png"/><Relationship Id="rId4" Type="http://schemas.openxmlformats.org/officeDocument/2006/relationships/image" Target="../media/image96.png"/><Relationship Id="rId5" Type="http://schemas.openxmlformats.org/officeDocument/2006/relationships/slide" Target="/ppt/slides/slide70.xml"/><Relationship Id="rId6" Type="http://schemas.openxmlformats.org/officeDocument/2006/relationships/slide" Target="/ppt/slides/slide7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png"/><Relationship Id="rId4" Type="http://schemas.openxmlformats.org/officeDocument/2006/relationships/slide" Target="/ppt/slides/slide33.xml"/><Relationship Id="rId5" Type="http://schemas.openxmlformats.org/officeDocument/2006/relationships/slide" Target="/ppt/slides/slide44.xml"/><Relationship Id="rId6" Type="http://schemas.openxmlformats.org/officeDocument/2006/relationships/slide" Target="/ppt/slides/slide63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dvcbot.net/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drive.google.com/file/d/1151pKIoSmp3WR4S2Zi83wyCj19PWeRhP/view?usp=sharing" TargetMode="External"/><Relationship Id="rId4" Type="http://schemas.openxmlformats.org/officeDocument/2006/relationships/hyperlink" Target="https://drive.google.com/file/d/1aefW3If0hGGVXZZc-okvLakmzbm-PUN2/view?usp=sharing" TargetMode="External"/><Relationship Id="rId5" Type="http://schemas.openxmlformats.org/officeDocument/2006/relationships/hyperlink" Target="https://drive.google.com/file/d/18-iC5js5j8fcr5T5sQZTWcX18f3G2Ve1/view?usp=sharing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cool.ntu.edu.tw/courses/33749/discussion_topics/276952" TargetMode="External"/><Relationship Id="rId4" Type="http://schemas.openxmlformats.org/officeDocument/2006/relationships/hyperlink" Target="https://cool.ntu.edu.tw/courses/33749/discussion_topics/276952" TargetMode="External"/><Relationship Id="rId5" Type="http://schemas.openxmlformats.org/officeDocument/2006/relationships/hyperlink" Target="https://cool.ntu.edu.tw/courses/33749/discussion_topics/276952" TargetMode="External"/><Relationship Id="rId6" Type="http://schemas.openxmlformats.org/officeDocument/2006/relationships/hyperlink" Target="mailto:ntu-gen-ai-2024-spring-ta@googlegroups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ol.ntu.edu.tw/courses/33749/discussion_topics/276952" TargetMode="External"/><Relationship Id="rId4" Type="http://schemas.openxmlformats.org/officeDocument/2006/relationships/hyperlink" Target="https://dvcbot.net/" TargetMode="External"/><Relationship Id="rId5" Type="http://schemas.openxmlformats.org/officeDocument/2006/relationships/hyperlink" Target="https://chat.openai.com/auth/login" TargetMode="External"/><Relationship Id="rId6" Type="http://schemas.openxmlformats.org/officeDocument/2006/relationships/hyperlink" Target="https://gemini.google.com/" TargetMode="External"/><Relationship Id="rId7" Type="http://schemas.openxmlformats.org/officeDocument/2006/relationships/hyperlink" Target="https://colab.research.google.com/drive/15jh4v_TBPsTyIBhi0Fz46gEkjvhzGaBR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N7WTdVseHg4pNQpDMENo2aHOfsCS2-If?usp=sharin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i.google.dev/" TargetMode="External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hyperlink" Target="https://openai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lab.research.google.com/drive/15jh4v_TBPsTyIBhi0Fz46gEkjvhzGaBR?usp=sharin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Relationship Id="rId4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3.png"/><Relationship Id="rId4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Relationship Id="rId4" Type="http://schemas.openxmlformats.org/officeDocument/2006/relationships/image" Target="../media/image7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platform.openai.com/api-keys" TargetMode="External"/><Relationship Id="rId4" Type="http://schemas.openxmlformats.org/officeDocument/2006/relationships/image" Target="../media/image8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aistudio.google.com/app/apikey" TargetMode="External"/><Relationship Id="rId4" Type="http://schemas.openxmlformats.org/officeDocument/2006/relationships/image" Target="../media/image9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4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 HW3</a:t>
            </a:r>
            <a:br>
              <a:rPr lang="en"/>
            </a:br>
            <a:r>
              <a:rPr lang="en" sz="4000"/>
              <a:t>以API</a:t>
            </a:r>
            <a:r>
              <a:rPr lang="en" sz="4000"/>
              <a:t>快速搭建自己的應用</a:t>
            </a:r>
            <a:endParaRPr sz="4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50" y="2946203"/>
            <a:ext cx="48705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TA: </a:t>
            </a:r>
            <a:r>
              <a:rPr b="1" lang="en" sz="1900"/>
              <a:t>尤展鴻，陳守仁，呂睿超</a:t>
            </a:r>
            <a:endParaRPr b="1" sz="1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/>
            </a:br>
            <a:r>
              <a:rPr lang="en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lt1"/>
                </a:highlight>
              </a:rPr>
              <a:t>Deadlin</a:t>
            </a:r>
            <a:r>
              <a:rPr lang="en" sz="1900">
                <a:highlight>
                  <a:schemeClr val="lt1"/>
                </a:highlight>
              </a:rPr>
              <a:t>e: 2024/</a:t>
            </a:r>
            <a:r>
              <a:rPr lang="en" sz="1900">
                <a:highlight>
                  <a:schemeClr val="lt1"/>
                </a:highlight>
              </a:rPr>
              <a:t>03</a:t>
            </a:r>
            <a:r>
              <a:rPr lang="en" sz="1900">
                <a:highlight>
                  <a:schemeClr val="lt1"/>
                </a:highlight>
              </a:rPr>
              <a:t>/21 23</a:t>
            </a:r>
            <a:r>
              <a:rPr lang="en" sz="1900">
                <a:highlight>
                  <a:schemeClr val="lt1"/>
                </a:highlight>
              </a:rPr>
              <a:t>:59:59 (UTC+8) </a:t>
            </a:r>
            <a:endParaRPr sz="19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in Today’s TA Lecture</a:t>
            </a:r>
            <a:endParaRPr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1: 	Learn how to use colab for coding and Gradio for demo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2: 	Learn what API you can use and how to obtain the API keys (similar to password)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Step 3:	Create an application on Colab and Gradio using the API</a:t>
            </a:r>
            <a:endParaRPr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12"/>
          <p:cNvPicPr preferRelativeResize="0"/>
          <p:nvPr/>
        </p:nvPicPr>
        <p:blipFill rotWithShape="1">
          <a:blip r:embed="rId3">
            <a:alphaModFix/>
          </a:blip>
          <a:srcRect b="9512" l="0" r="37655" t="19231"/>
          <a:stretch/>
        </p:blipFill>
        <p:spPr>
          <a:xfrm>
            <a:off x="3934650" y="3080125"/>
            <a:ext cx="2205874" cy="19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FileNotFoundError : [Errno 2] No such file or directory</a:t>
            </a:r>
            <a:endParaRPr/>
          </a:p>
        </p:txBody>
      </p:sp>
      <p:sp>
        <p:nvSpPr>
          <p:cNvPr id="1211" name="Google Shape;121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2" name="Google Shape;1212;p112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p112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112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12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export the json file or upload one.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112"/>
          <p:cNvSpPr/>
          <p:nvPr/>
        </p:nvSpPr>
        <p:spPr>
          <a:xfrm>
            <a:off x="3890100" y="4590275"/>
            <a:ext cx="511800" cy="466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112"/>
          <p:cNvSpPr txBox="1"/>
          <p:nvPr/>
        </p:nvSpPr>
        <p:spPr>
          <a:xfrm>
            <a:off x="1078850" y="3391775"/>
            <a:ext cx="24798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check if there exists the required json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112"/>
          <p:cNvSpPr/>
          <p:nvPr/>
        </p:nvSpPr>
        <p:spPr>
          <a:xfrm>
            <a:off x="4438750" y="4254100"/>
            <a:ext cx="1159500" cy="283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112"/>
          <p:cNvSpPr txBox="1"/>
          <p:nvPr/>
        </p:nvSpPr>
        <p:spPr>
          <a:xfrm>
            <a:off x="3454500" y="4469550"/>
            <a:ext cx="511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0" name="Google Shape;122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38125"/>
            <a:ext cx="4385851" cy="12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12"/>
          <p:cNvSpPr/>
          <p:nvPr/>
        </p:nvSpPr>
        <p:spPr>
          <a:xfrm>
            <a:off x="311700" y="2766700"/>
            <a:ext cx="4002000" cy="25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112"/>
          <p:cNvSpPr/>
          <p:nvPr/>
        </p:nvSpPr>
        <p:spPr>
          <a:xfrm>
            <a:off x="6467325" y="375872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p112"/>
          <p:cNvSpPr txBox="1"/>
          <p:nvPr/>
        </p:nvSpPr>
        <p:spPr>
          <a:xfrm>
            <a:off x="7139600" y="3259550"/>
            <a:ext cx="18063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not, refer to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corresponding pages such 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5"/>
              </a:rPr>
              <a:t>p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6"/>
              </a:rPr>
              <a:t>67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113"/>
          <p:cNvPicPr preferRelativeResize="0"/>
          <p:nvPr/>
        </p:nvPicPr>
        <p:blipFill rotWithShape="1">
          <a:blip r:embed="rId3">
            <a:alphaModFix/>
          </a:blip>
          <a:srcRect b="13926" l="0" r="0" t="0"/>
          <a:stretch/>
        </p:blipFill>
        <p:spPr>
          <a:xfrm>
            <a:off x="3450700" y="3463650"/>
            <a:ext cx="4468349" cy="14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3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Gradio UI not showing : block running but not working</a:t>
            </a:r>
            <a:endParaRPr/>
          </a:p>
        </p:txBody>
      </p:sp>
      <p:sp>
        <p:nvSpPr>
          <p:cNvPr id="1230" name="Google Shape;1230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1" name="Google Shape;1231;p113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13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3" name="Google Shape;1233;p113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4" name="Google Shape;1234;p113"/>
          <p:cNvSpPr txBox="1"/>
          <p:nvPr/>
        </p:nvSpPr>
        <p:spPr>
          <a:xfrm>
            <a:off x="5841150" y="1710575"/>
            <a:ext cx="31362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might forgot to stop other code blocks (especially those Gradio UI blocks)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5" name="Google Shape;1235;p113"/>
          <p:cNvSpPr/>
          <p:nvPr/>
        </p:nvSpPr>
        <p:spPr>
          <a:xfrm>
            <a:off x="3373400" y="3401575"/>
            <a:ext cx="398700" cy="35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6" name="Google Shape;1236;p113"/>
          <p:cNvSpPr txBox="1"/>
          <p:nvPr/>
        </p:nvSpPr>
        <p:spPr>
          <a:xfrm>
            <a:off x="1078850" y="3317975"/>
            <a:ext cx="2068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and stop other running code blocks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7" name="Google Shape;123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75" y="1786783"/>
            <a:ext cx="4853351" cy="126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13"/>
          <p:cNvSpPr/>
          <p:nvPr/>
        </p:nvSpPr>
        <p:spPr>
          <a:xfrm>
            <a:off x="82250" y="1738125"/>
            <a:ext cx="451500" cy="35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API key </a:t>
            </a:r>
            <a:endParaRPr/>
          </a:p>
        </p:txBody>
      </p:sp>
      <p:sp>
        <p:nvSpPr>
          <p:cNvPr id="1244" name="Google Shape;1244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5" name="Google Shape;1245;p114"/>
          <p:cNvPicPr preferRelativeResize="0"/>
          <p:nvPr/>
        </p:nvPicPr>
        <p:blipFill rotWithShape="1">
          <a:blip r:embed="rId3">
            <a:alphaModFix/>
          </a:blip>
          <a:srcRect b="0" l="2780" r="0" t="0"/>
          <a:stretch/>
        </p:blipFill>
        <p:spPr>
          <a:xfrm>
            <a:off x="474479" y="1732725"/>
            <a:ext cx="7997972" cy="1405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4"/>
          <p:cNvSpPr txBox="1"/>
          <p:nvPr/>
        </p:nvSpPr>
        <p:spPr>
          <a:xfrm>
            <a:off x="311700" y="1248475"/>
            <a:ext cx="87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 output (The block will finish execution without error occurring)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7" name="Google Shape;1247;p114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8" name="Google Shape;1248;p114"/>
          <p:cNvSpPr txBox="1"/>
          <p:nvPr/>
        </p:nvSpPr>
        <p:spPr>
          <a:xfrm>
            <a:off x="1078850" y="3394175"/>
            <a:ext cx="61578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4"/>
              </a:rPr>
              <a:t>p33-p42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(Gemini)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5"/>
              </a:rPr>
              <a:t>p43-p52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(OpenAI)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 double check if you retrieve the correct API key.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 fill in the api key as the description (refer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6"/>
              </a:rPr>
              <a:t>p62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9" name="Google Shape;1249;p114"/>
          <p:cNvSpPr/>
          <p:nvPr/>
        </p:nvSpPr>
        <p:spPr>
          <a:xfrm>
            <a:off x="424425" y="2844311"/>
            <a:ext cx="7327500" cy="344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Prompting Issue </a:t>
            </a:r>
            <a:endParaRPr/>
          </a:p>
        </p:txBody>
      </p:sp>
      <p:sp>
        <p:nvSpPr>
          <p:cNvPr id="1255" name="Google Shape;1255;p115"/>
          <p:cNvSpPr txBox="1"/>
          <p:nvPr>
            <p:ph idx="1" type="body"/>
          </p:nvPr>
        </p:nvSpPr>
        <p:spPr>
          <a:xfrm>
            <a:off x="311700" y="1266325"/>
            <a:ext cx="8520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Several prompts will encounter such error.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7" name="Google Shape;125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13" y="1790313"/>
            <a:ext cx="7260577" cy="15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15"/>
          <p:cNvSpPr/>
          <p:nvPr/>
        </p:nvSpPr>
        <p:spPr>
          <a:xfrm>
            <a:off x="941725" y="2615275"/>
            <a:ext cx="7109700" cy="70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9" name="Google Shape;1259;p115"/>
          <p:cNvSpPr txBox="1"/>
          <p:nvPr>
            <p:ph idx="1" type="body"/>
          </p:nvPr>
        </p:nvSpPr>
        <p:spPr>
          <a:xfrm>
            <a:off x="311700" y="3541825"/>
            <a:ext cx="85206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u="sng"/>
              <a:t>Solution</a:t>
            </a:r>
            <a:r>
              <a:rPr lang="en"/>
              <a:t>: Change your prompts 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Assistants on DaVinci for Grading</a:t>
            </a:r>
            <a:endParaRPr/>
          </a:p>
        </p:txBody>
      </p:sp>
      <p:sp>
        <p:nvSpPr>
          <p:cNvPr id="1265" name="Google Shape;1265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1271" name="Google Shape;1271;p1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Version: </a:t>
            </a:r>
            <a:r>
              <a:rPr b="1" lang="en"/>
              <a:t>GPT-4-Turbo-8k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Assistant: GenAI </a:t>
            </a:r>
            <a:r>
              <a:rPr lang="en"/>
              <a:t>Homework3</a:t>
            </a:r>
            <a:r>
              <a:rPr lang="en"/>
              <a:t> Assistant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Prompts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Summarization Grader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Roleplay Grader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Customized Task Grader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 your result to the Grading Assistant in DaVinci Platform.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Link of Davinci Platform: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https://dvcbot.net/</a:t>
            </a:r>
            <a:r>
              <a:rPr lang="en"/>
              <a:t> </a:t>
            </a:r>
            <a:endParaRPr/>
          </a:p>
        </p:txBody>
      </p:sp>
      <p:sp>
        <p:nvSpPr>
          <p:cNvPr id="1272" name="Google Shape;1272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Install Assistant</a:t>
            </a:r>
            <a:endParaRPr/>
          </a:p>
        </p:txBody>
      </p:sp>
      <p:sp>
        <p:nvSpPr>
          <p:cNvPr id="1278" name="Google Shape;127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6" name="Google Shape;12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3" y="0"/>
            <a:ext cx="87636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19"/>
          <p:cNvSpPr txBox="1"/>
          <p:nvPr/>
        </p:nvSpPr>
        <p:spPr>
          <a:xfrm>
            <a:off x="1587375" y="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Press “+ Chat”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8" name="Google Shape;1288;p119"/>
          <p:cNvCxnSpPr>
            <a:stCxn id="1287" idx="1"/>
          </p:cNvCxnSpPr>
          <p:nvPr/>
        </p:nvCxnSpPr>
        <p:spPr>
          <a:xfrm flipH="1">
            <a:off x="878775" y="230850"/>
            <a:ext cx="708600" cy="23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9" name="Google Shape;1289;p119"/>
          <p:cNvSpPr txBox="1"/>
          <p:nvPr/>
        </p:nvSpPr>
        <p:spPr>
          <a:xfrm>
            <a:off x="4739275" y="1312425"/>
            <a:ext cx="26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Choose “Assistant”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90" name="Google Shape;1290;p119"/>
          <p:cNvCxnSpPr>
            <a:stCxn id="1289" idx="0"/>
          </p:cNvCxnSpPr>
          <p:nvPr/>
        </p:nvCxnSpPr>
        <p:spPr>
          <a:xfrm rot="10800000">
            <a:off x="6047875" y="835425"/>
            <a:ext cx="3900" cy="47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8" name="Google Shape;12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0" y="0"/>
            <a:ext cx="8874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0"/>
          <p:cNvSpPr txBox="1"/>
          <p:nvPr/>
        </p:nvSpPr>
        <p:spPr>
          <a:xfrm>
            <a:off x="1887625" y="2340900"/>
            <a:ext cx="494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 Click “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GenAI Homework3 Assistant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00" name="Google Shape;1300;p120"/>
          <p:cNvCxnSpPr>
            <a:stCxn id="1299" idx="0"/>
          </p:cNvCxnSpPr>
          <p:nvPr/>
        </p:nvCxnSpPr>
        <p:spPr>
          <a:xfrm rot="10800000">
            <a:off x="4357375" y="1799100"/>
            <a:ext cx="2100" cy="54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20"/>
          <p:cNvSpPr txBox="1"/>
          <p:nvPr/>
        </p:nvSpPr>
        <p:spPr>
          <a:xfrm>
            <a:off x="4914300" y="336000"/>
            <a:ext cx="29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 Search “GenAI Homework3 Assistant”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9" name="Google Shape;130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4" y="0"/>
            <a:ext cx="88223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1"/>
          <p:cNvSpPr txBox="1"/>
          <p:nvPr/>
        </p:nvSpPr>
        <p:spPr>
          <a:xfrm>
            <a:off x="6146850" y="1858050"/>
            <a:ext cx="12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Install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1" name="Google Shape;1311;p121"/>
          <p:cNvCxnSpPr>
            <a:stCxn id="1310" idx="0"/>
          </p:cNvCxnSpPr>
          <p:nvPr/>
        </p:nvCxnSpPr>
        <p:spPr>
          <a:xfrm rot="10800000">
            <a:off x="6750150" y="1316250"/>
            <a:ext cx="900" cy="54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of Codings</a:t>
            </a:r>
            <a:endParaRPr/>
          </a:p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 Grading</a:t>
            </a:r>
            <a:endParaRPr/>
          </a:p>
        </p:txBody>
      </p:sp>
      <p:sp>
        <p:nvSpPr>
          <p:cNvPr id="1317" name="Google Shape;1317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5" name="Google Shape;132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0"/>
            <a:ext cx="88893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23"/>
          <p:cNvSpPr/>
          <p:nvPr/>
        </p:nvSpPr>
        <p:spPr>
          <a:xfrm>
            <a:off x="127325" y="348250"/>
            <a:ext cx="10413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123"/>
          <p:cNvSpPr txBox="1"/>
          <p:nvPr/>
        </p:nvSpPr>
        <p:spPr>
          <a:xfrm>
            <a:off x="5647175" y="167325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Click to see Assistant list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123"/>
          <p:cNvSpPr/>
          <p:nvPr/>
        </p:nvSpPr>
        <p:spPr>
          <a:xfrm>
            <a:off x="7688025" y="63000"/>
            <a:ext cx="621600" cy="21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123"/>
          <p:cNvSpPr txBox="1"/>
          <p:nvPr/>
        </p:nvSpPr>
        <p:spPr>
          <a:xfrm>
            <a:off x="1028825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b="1" lang="en" sz="1100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for each task</a:t>
            </a:r>
            <a:endParaRPr b="1" sz="1100" u="sng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0" name="Google Shape;1330;p123"/>
          <p:cNvSpPr/>
          <p:nvPr/>
        </p:nvSpPr>
        <p:spPr>
          <a:xfrm>
            <a:off x="7688025" y="1001750"/>
            <a:ext cx="1333200" cy="15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1" name="Google Shape;1331;p123"/>
          <p:cNvSpPr txBox="1"/>
          <p:nvPr/>
        </p:nvSpPr>
        <p:spPr>
          <a:xfrm>
            <a:off x="6707575" y="259162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3. Choose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(GenAI Homework3 Assistant)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2" name="Google Shape;1332;p123"/>
          <p:cNvSpPr txBox="1"/>
          <p:nvPr/>
        </p:nvSpPr>
        <p:spPr>
          <a:xfrm>
            <a:off x="127325" y="269062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3" name="Google Shape;1333;p123"/>
          <p:cNvPicPr preferRelativeResize="0"/>
          <p:nvPr/>
        </p:nvPicPr>
        <p:blipFill rotWithShape="1">
          <a:blip r:embed="rId4">
            <a:alphaModFix/>
          </a:blip>
          <a:srcRect b="52657" l="0" r="0" t="19841"/>
          <a:stretch/>
        </p:blipFill>
        <p:spPr>
          <a:xfrm>
            <a:off x="1944850" y="3729000"/>
            <a:ext cx="5254302" cy="14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3"/>
          <p:cNvSpPr txBox="1"/>
          <p:nvPr/>
        </p:nvSpPr>
        <p:spPr>
          <a:xfrm>
            <a:off x="2267125" y="4639300"/>
            <a:ext cx="47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Choose your Grader/Task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123"/>
          <p:cNvSpPr/>
          <p:nvPr/>
        </p:nvSpPr>
        <p:spPr>
          <a:xfrm>
            <a:off x="699125" y="3522200"/>
            <a:ext cx="7610400" cy="210600"/>
          </a:xfrm>
          <a:prstGeom prst="rect">
            <a:avLst/>
          </a:prstGeom>
          <a:solidFill>
            <a:srgbClr val="202123"/>
          </a:solidFill>
          <a:ln cap="flat" cmpd="sng" w="9525">
            <a:solidFill>
              <a:srgbClr val="202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36" name="Google Shape;1336;p123"/>
          <p:cNvCxnSpPr/>
          <p:nvPr/>
        </p:nvCxnSpPr>
        <p:spPr>
          <a:xfrm>
            <a:off x="-4200" y="3625375"/>
            <a:ext cx="9152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06" y="0"/>
            <a:ext cx="52015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124"/>
          <p:cNvSpPr txBox="1"/>
          <p:nvPr/>
        </p:nvSpPr>
        <p:spPr>
          <a:xfrm>
            <a:off x="3280650" y="3856250"/>
            <a:ext cx="258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Fill in these textbox with results from Colab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1" name="Google Shape;1351;p125"/>
          <p:cNvPicPr preferRelativeResize="0"/>
          <p:nvPr/>
        </p:nvPicPr>
        <p:blipFill rotWithShape="1">
          <a:blip r:embed="rId3">
            <a:alphaModFix/>
          </a:blip>
          <a:srcRect b="0" l="504" r="504" t="0"/>
          <a:stretch/>
        </p:blipFill>
        <p:spPr>
          <a:xfrm>
            <a:off x="777372" y="0"/>
            <a:ext cx="75892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25"/>
          <p:cNvSpPr txBox="1"/>
          <p:nvPr/>
        </p:nvSpPr>
        <p:spPr>
          <a:xfrm>
            <a:off x="1140475" y="2063850"/>
            <a:ext cx="165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Press this to download as .json file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3" name="Google Shape;1353;p125"/>
          <p:cNvCxnSpPr/>
          <p:nvPr/>
        </p:nvCxnSpPr>
        <p:spPr>
          <a:xfrm rot="10800000">
            <a:off x="2426950" y="1291150"/>
            <a:ext cx="600" cy="7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125"/>
          <p:cNvSpPr txBox="1"/>
          <p:nvPr/>
        </p:nvSpPr>
        <p:spPr>
          <a:xfrm>
            <a:off x="4388950" y="1242400"/>
            <a:ext cx="27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Assistant gives feedback and a final score for your essay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5" name="Google Shape;1355;p125"/>
          <p:cNvCxnSpPr>
            <a:stCxn id="1354" idx="1"/>
          </p:cNvCxnSpPr>
          <p:nvPr/>
        </p:nvCxnSpPr>
        <p:spPr>
          <a:xfrm rot="10800000">
            <a:off x="3665350" y="1498000"/>
            <a:ext cx="7236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25"/>
          <p:cNvSpPr/>
          <p:nvPr/>
        </p:nvSpPr>
        <p:spPr>
          <a:xfrm>
            <a:off x="2856400" y="1355800"/>
            <a:ext cx="809100" cy="29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Evaluation Assistants on DaVinci for Grading</a:t>
            </a:r>
            <a:endParaRPr/>
          </a:p>
        </p:txBody>
      </p:sp>
      <p:sp>
        <p:nvSpPr>
          <p:cNvPr id="1362" name="Google Shape;1362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Usage Limit</a:t>
            </a:r>
            <a:endParaRPr/>
          </a:p>
        </p:txBody>
      </p:sp>
      <p:sp>
        <p:nvSpPr>
          <p:cNvPr id="1368" name="Google Shape;1368;p1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</a:t>
            </a:r>
            <a:r>
              <a:rPr b="1" lang="en"/>
              <a:t>daily usage quota limitation</a:t>
            </a:r>
            <a:r>
              <a:rPr lang="en"/>
              <a:t> on the DaVinci platform, based on your quota, you can run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ummarization: ~5 times/day, </a:t>
            </a:r>
            <a:r>
              <a:rPr b="1" lang="en">
                <a:solidFill>
                  <a:srgbClr val="FF0000"/>
                </a:solidFill>
              </a:rPr>
              <a:t>or (not </a:t>
            </a:r>
            <a:r>
              <a:rPr b="1" i="1" lang="en">
                <a:solidFill>
                  <a:srgbClr val="FF0000"/>
                </a:solidFill>
              </a:rPr>
              <a:t>and</a:t>
            </a:r>
            <a:r>
              <a:rPr b="1" lang="en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Role Play: ~10 times/day, </a:t>
            </a:r>
            <a:r>
              <a:rPr b="1" lang="en">
                <a:solidFill>
                  <a:srgbClr val="FF0000"/>
                </a:solidFill>
              </a:rPr>
              <a:t>or </a:t>
            </a:r>
            <a:r>
              <a:rPr b="1" lang="en">
                <a:solidFill>
                  <a:srgbClr val="FF0000"/>
                </a:solidFill>
              </a:rPr>
              <a:t>(not </a:t>
            </a:r>
            <a:r>
              <a:rPr b="1" i="1" lang="en">
                <a:solidFill>
                  <a:srgbClr val="FF0000"/>
                </a:solidFill>
              </a:rPr>
              <a:t>and</a:t>
            </a:r>
            <a:r>
              <a:rPr b="1" lang="en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ustomized: ~15 times/day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0" name="Google Shape;13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4287813"/>
            <a:ext cx="2842900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27"/>
          <p:cNvSpPr txBox="1"/>
          <p:nvPr/>
        </p:nvSpPr>
        <p:spPr>
          <a:xfrm>
            <a:off x="3677950" y="4249100"/>
            <a:ext cx="494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also check the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bottom left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of Davinci Platform remaining usages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72" name="Google Shape;1372;p127"/>
          <p:cNvCxnSpPr/>
          <p:nvPr/>
        </p:nvCxnSpPr>
        <p:spPr>
          <a:xfrm>
            <a:off x="0" y="4175300"/>
            <a:ext cx="9152400" cy="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73" name="Google Shape;1373;p127"/>
          <p:cNvSpPr txBox="1"/>
          <p:nvPr/>
        </p:nvSpPr>
        <p:spPr>
          <a:xfrm>
            <a:off x="5673300" y="2351288"/>
            <a:ext cx="3159000" cy="877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depends on the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amount of words you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</a:t>
            </a:r>
            <a:endParaRPr/>
          </a:p>
        </p:txBody>
      </p:sp>
      <p:sp>
        <p:nvSpPr>
          <p:cNvPr id="1379" name="Google Shape;1379;p1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Harmful Prompts and Tasks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Harmful, offensive, or disrespectful prompts or task will most likely receive a low score.</a:t>
            </a:r>
            <a:endParaRPr/>
          </a:p>
        </p:txBody>
      </p:sp>
      <p:sp>
        <p:nvSpPr>
          <p:cNvPr id="1380" name="Google Shape;138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Prompts for </a:t>
            </a:r>
            <a:r>
              <a:rPr lang="en"/>
              <a:t>旁聽生</a:t>
            </a:r>
            <a:endParaRPr/>
          </a:p>
        </p:txBody>
      </p:sp>
      <p:sp>
        <p:nvSpPr>
          <p:cNvPr id="1386" name="Google Shape;1386;p1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wants to judge their score by themselves, we provide the full prompts for evaluation list here: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Summarization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Roleplay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Customized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use the prompt, replace the contents inside {{ }}.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Eg. Replace “{{article}}” by your article in summarization task.</a:t>
            </a:r>
            <a:endParaRPr/>
          </a:p>
        </p:txBody>
      </p:sp>
      <p:sp>
        <p:nvSpPr>
          <p:cNvPr id="1387" name="Google Shape;1387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</a:t>
            </a:r>
            <a:endParaRPr/>
          </a:p>
        </p:txBody>
      </p:sp>
      <p:sp>
        <p:nvSpPr>
          <p:cNvPr id="1393" name="Google Shape;139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399" name="Google Shape;1399;p131"/>
          <p:cNvSpPr txBox="1"/>
          <p:nvPr>
            <p:ph idx="1" type="body"/>
          </p:nvPr>
        </p:nvSpPr>
        <p:spPr>
          <a:xfrm>
            <a:off x="311700" y="1152425"/>
            <a:ext cx="8520600" cy="4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NTU COOL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 in the json file you </a:t>
            </a:r>
            <a:r>
              <a:rPr b="1" lang="en" sz="2000"/>
              <a:t>exported</a:t>
            </a:r>
            <a:r>
              <a:rPr lang="en"/>
              <a:t> </a:t>
            </a:r>
            <a:r>
              <a:rPr b="1" lang="en" sz="2000"/>
              <a:t>from the DaVinci Platform</a:t>
            </a:r>
            <a:endParaRPr b="1" sz="20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2000">
                <a:solidFill>
                  <a:srgbClr val="FF0000"/>
                </a:solidFill>
              </a:rPr>
              <a:t>Rename it</a:t>
            </a:r>
            <a:r>
              <a:rPr lang="en"/>
              <a:t> as the following format, lower case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&lt;student_ID&gt;_part1_hw3.json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&lt;student_ID&gt;_part2_hw3.json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&lt;student_ID&gt;_part3_hw3.json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400" name="Google Shape;1400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worries, the TAs have already written the codes.</a:t>
            </a:r>
            <a:endParaRPr/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(NTU COOL)</a:t>
            </a:r>
            <a:endParaRPr/>
          </a:p>
        </p:txBody>
      </p:sp>
      <p:sp>
        <p:nvSpPr>
          <p:cNvPr id="1406" name="Google Shape;1406;p132"/>
          <p:cNvSpPr txBox="1"/>
          <p:nvPr>
            <p:ph idx="1" type="body"/>
          </p:nvPr>
        </p:nvSpPr>
        <p:spPr>
          <a:xfrm>
            <a:off x="311700" y="1266325"/>
            <a:ext cx="8520600" cy="3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Do not submit code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Json File must include score for each task given by grading assistant, like this: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restrictions on upload quota but only the most recent submission will be kept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No late submission is allowed</a:t>
            </a:r>
            <a:endParaRPr b="1" sz="1400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Please make sure that you submit .json files otherwise you will get 0 points.</a:t>
            </a:r>
            <a:endParaRPr b="1" sz="1400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BE CAREFUL NOT TO SUBMIT THE JSON FILE PRODUCE FROM COLAB OTHERWISE YOU WILL GET 0 POINT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⚠️ </a:t>
            </a:r>
            <a:r>
              <a:rPr lang="en" sz="1400"/>
              <a:t>We will compare the files you submit with our backend data records to ensure they match. Therefore, please </a:t>
            </a:r>
            <a:r>
              <a:rPr b="1" lang="en" sz="1400"/>
              <a:t>do NOT</a:t>
            </a:r>
            <a:r>
              <a:rPr lang="en" sz="1400"/>
              <a:t> manually edit your JSON file.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407" name="Google Shape;1407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8" name="Google Shape;140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496" y="1564096"/>
            <a:ext cx="151817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14" name="Google Shape;1414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Dates</a:t>
            </a:r>
            <a:endParaRPr/>
          </a:p>
        </p:txBody>
      </p:sp>
      <p:sp>
        <p:nvSpPr>
          <p:cNvPr id="1420" name="Google Shape;1420;p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Deadline for Submission (NTU Cool)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2024/03/21 23:59:59 (UTC+8) </a:t>
            </a:r>
            <a:endParaRPr b="1" sz="19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Grading Release Date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2024/04/04 23:59:59 (UTC+8)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1421" name="Google Shape;1421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27" name="Google Shape;1427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6"/>
          <p:cNvSpPr txBox="1"/>
          <p:nvPr>
            <p:ph idx="1" type="body"/>
          </p:nvPr>
        </p:nvSpPr>
        <p:spPr>
          <a:xfrm>
            <a:off x="311700" y="1266325"/>
            <a:ext cx="8520600" cy="3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Plagiarism in any form is prohibited.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share your prompts and evaluation results (JSON files) with others.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submit the JSON files that are not obtained using your Davinci account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695D46"/>
                </a:solidFill>
              </a:rPr>
              <a:t>Do NOT</a:t>
            </a:r>
            <a:r>
              <a:rPr lang="en">
                <a:solidFill>
                  <a:srgbClr val="695D46"/>
                </a:solidFill>
              </a:rPr>
              <a:t> attempt to manually edit your JSON files.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第一次違反以上規定，</a:t>
            </a:r>
            <a:r>
              <a:rPr b="1" lang="en">
                <a:solidFill>
                  <a:srgbClr val="FF0000"/>
                </a:solidFill>
              </a:rPr>
              <a:t>該作業0分，學期總成績再乘以0.9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第二次違反以上規定，</a:t>
            </a:r>
            <a:r>
              <a:rPr b="1" lang="en">
                <a:solidFill>
                  <a:srgbClr val="FF0000"/>
                </a:solidFill>
              </a:rPr>
              <a:t>學期成績F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695D46"/>
                </a:solidFill>
              </a:rPr>
              <a:t>Prof. Lee &amp; the TAs preserve the rights to change the rules &amp; grades.</a:t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1433" name="Google Shape;1433;p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</a:t>
            </a:r>
            <a:endParaRPr/>
          </a:p>
        </p:txBody>
      </p:sp>
      <p:sp>
        <p:nvSpPr>
          <p:cNvPr id="1434" name="Google Shape;1434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</a:t>
            </a:r>
            <a:endParaRPr/>
          </a:p>
        </p:txBody>
      </p:sp>
      <p:sp>
        <p:nvSpPr>
          <p:cNvPr id="1440" name="Google Shape;1440;p137"/>
          <p:cNvSpPr txBox="1"/>
          <p:nvPr>
            <p:ph idx="1" type="body"/>
          </p:nvPr>
        </p:nvSpPr>
        <p:spPr>
          <a:xfrm>
            <a:off x="311700" y="1266325"/>
            <a:ext cx="8520600" cy="368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HW3</a:t>
            </a:r>
            <a:r>
              <a:rPr lang="en" u="sng">
                <a:solidFill>
                  <a:schemeClr val="hlink"/>
                </a:solidFill>
                <a:hlinkClick r:id="rId5"/>
              </a:rPr>
              <a:t> 作業討論區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如果同學的問題不涉及作業答案或隱私，請</a:t>
            </a:r>
            <a:r>
              <a:rPr b="1" lang="en" sz="1800"/>
              <a:t>一律使用</a:t>
            </a:r>
            <a:r>
              <a:rPr lang="en" sz="1800"/>
              <a:t>NTU Cool 討論區</a:t>
            </a:r>
            <a:r>
              <a:rPr lang="en" sz="1800"/>
              <a:t>。在發問前請使用 NTU Cool 討論區的搜尋功能找找看你的問題是不是有人問過了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" sz="1800"/>
              <a:t>助教們會優先回答NTU Cool討論區上的問題</a:t>
            </a:r>
            <a:endParaRPr sz="1800"/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如果寄信問的問題已經在NTU Cool 討論區回答過了，助教只會回信跟你說這題已經在NTU Cool 回答了，助教不會在信件中回答你</a:t>
            </a:r>
            <a:endParaRPr sz="1800"/>
          </a:p>
          <a:p>
            <a:pPr indent="-31718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如果是要問程式出錯的問題的話，請將錯誤訊息連同在哪裡發生的一起截圖傳給我們</a:t>
            </a:r>
            <a:endParaRPr sz="1800"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8260"/>
              <a:buChar char="●"/>
            </a:pPr>
            <a:r>
              <a:rPr lang="en"/>
              <a:t>Email: </a:t>
            </a:r>
            <a:r>
              <a:rPr lang="en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ntu-gen-ai-2024-spring-ta@googlegroups.com</a:t>
            </a:r>
            <a:r>
              <a:rPr lang="en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Title should start with </a:t>
            </a:r>
            <a:r>
              <a:rPr lang="en">
                <a:solidFill>
                  <a:srgbClr val="0000FF"/>
                </a:solidFill>
              </a:rPr>
              <a:t>[GenAI 2024 Spring </a:t>
            </a:r>
            <a:r>
              <a:rPr b="1" lang="en">
                <a:solidFill>
                  <a:srgbClr val="0000FF"/>
                </a:solidFill>
              </a:rPr>
              <a:t>HW3</a:t>
            </a:r>
            <a:r>
              <a:rPr lang="en">
                <a:solidFill>
                  <a:srgbClr val="0000FF"/>
                </a:solidFill>
              </a:rPr>
              <a:t>]</a:t>
            </a:r>
            <a:endParaRPr>
              <a:solidFill>
                <a:srgbClr val="0000FF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Email with the wrong title will be moved to trash automatically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 Hours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Time: </a:t>
            </a:r>
            <a:r>
              <a:rPr b="1" lang="en">
                <a:solidFill>
                  <a:srgbClr val="FF0000"/>
                </a:solidFill>
              </a:rPr>
              <a:t>3/8 (16:30 - 17:20)、3/15 (13:30-14:20, 16:30 - 17:20)</a:t>
            </a:r>
            <a:endParaRPr b="1">
              <a:solidFill>
                <a:srgbClr val="FF0000"/>
              </a:solidFill>
            </a:endParaRPr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Location: </a:t>
            </a:r>
            <a:r>
              <a:rPr b="1" lang="en">
                <a:solidFill>
                  <a:srgbClr val="FF0000"/>
                </a:solidFill>
              </a:rPr>
              <a:t>綜合大講堂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Colab and Gradio Tutorial</a:t>
            </a:r>
            <a:r>
              <a:rPr lang="en"/>
              <a:t>: For coding and demo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Available APIs</a:t>
            </a:r>
            <a:r>
              <a:rPr lang="en"/>
              <a:t>: APIs you can use to build your own APP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Formal Task Introduction</a:t>
            </a:r>
            <a:r>
              <a:rPr lang="en"/>
              <a:t>: The APPs you need to create in HW3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Grading by Evaluation Assistants on DaVinci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Submission and Grading on NTU COOL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Important Dates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Regulations</a:t>
            </a:r>
            <a:endParaRPr b="1"/>
          </a:p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NTU Cool HW3 Forum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MediaTek DaVinci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ChatGPT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Gemini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Colab link to this homework</a:t>
            </a:r>
            <a:endParaRPr/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and Gradio Tutorial</a:t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What is Colab?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Colab, or "Colaboratory", allows you to write and execute Python in your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browser, with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Zero configuration required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Free access to GPUs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Easy sharing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675" y="21497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What is Gradio?</a:t>
            </a:r>
            <a:endParaRPr b="1"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Gradio is a tool that allows you to demo any application with a friendly website so that anyone can use it, anywhere.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399925" y="4667575"/>
            <a:ext cx="819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https://colab.research.google.com/drive/1N7WTdVseHg4pNQpDMENo2aHOfsCS2-If?usp=sharing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425" y="380100"/>
            <a:ext cx="3559300" cy="1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423600" y="4321725"/>
            <a:ext cx="8296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will use the following google colab notebook for tutorial demonstration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850" y="2495076"/>
            <a:ext cx="4448050" cy="1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Colab and Gradio Tutorial</a:t>
            </a:r>
            <a:endParaRPr/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25" y="618800"/>
            <a:ext cx="7383348" cy="36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2839575" y="878625"/>
            <a:ext cx="623700" cy="19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3463275" y="709725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copy in your drive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ChatGPT Model by Browser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HW2, we use ChatGPT model through the </a:t>
            </a:r>
            <a:r>
              <a:rPr lang="en"/>
              <a:t>browser</a:t>
            </a:r>
            <a:r>
              <a:rPr lang="en"/>
              <a:t> interface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915638" y="4000825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0" y="1936150"/>
            <a:ext cx="4115574" cy="206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5223738" y="1936150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/>
          <p:nvPr/>
        </p:nvSpPr>
        <p:spPr>
          <a:xfrm>
            <a:off x="6095550" y="2239175"/>
            <a:ext cx="2545800" cy="14586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333425" y="4283700"/>
            <a:ext cx="1642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4479888" y="2078163"/>
            <a:ext cx="1512000" cy="865800"/>
            <a:chOff x="4471650" y="3076450"/>
            <a:chExt cx="1512000" cy="865800"/>
          </a:xfrm>
        </p:grpSpPr>
        <p:sp>
          <p:nvSpPr>
            <p:cNvPr id="81" name="Google Shape;81;p14"/>
            <p:cNvSpPr/>
            <p:nvPr/>
          </p:nvSpPr>
          <p:spPr>
            <a:xfrm rot="-5400000">
              <a:off x="4897050" y="2651050"/>
              <a:ext cx="661200" cy="1512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4494450" y="3176650"/>
              <a:ext cx="14664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Open Sans"/>
                  <a:ea typeface="Open Sans"/>
                  <a:cs typeface="Open Sans"/>
                  <a:sym typeface="Open Sans"/>
                </a:rPr>
                <a:t>User query</a:t>
              </a:r>
              <a:endParaRPr b="1"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4452513" y="2979175"/>
            <a:ext cx="1566750" cy="983075"/>
            <a:chOff x="4471650" y="2295950"/>
            <a:chExt cx="1566750" cy="983075"/>
          </a:xfrm>
        </p:grpSpPr>
        <p:sp>
          <p:nvSpPr>
            <p:cNvPr id="84" name="Google Shape;84;p14"/>
            <p:cNvSpPr/>
            <p:nvPr/>
          </p:nvSpPr>
          <p:spPr>
            <a:xfrm rot="5400000">
              <a:off x="4887300" y="1880300"/>
              <a:ext cx="680700" cy="1512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4572000" y="2403925"/>
              <a:ext cx="1466400" cy="8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Open Sans"/>
                  <a:ea typeface="Open Sans"/>
                  <a:cs typeface="Open Sans"/>
                  <a:sym typeface="Open Sans"/>
                </a:rPr>
                <a:t>  Response</a:t>
              </a:r>
              <a:endParaRPr b="1"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13" y="699274"/>
            <a:ext cx="7379210" cy="37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809025" y="1636250"/>
            <a:ext cx="251100" cy="23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060125" y="1584900"/>
            <a:ext cx="12768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 location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1232900" y="685800"/>
            <a:ext cx="1225200" cy="1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159525" y="239450"/>
            <a:ext cx="15591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You can change the name here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7080800" y="886150"/>
            <a:ext cx="491400" cy="23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804000" y="886150"/>
            <a:ext cx="1276800" cy="7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If it looks like these: 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E1E1E"/>
                </a:solidFill>
                <a:latin typeface="Open Sans"/>
                <a:ea typeface="Open Sans"/>
                <a:cs typeface="Open Sans"/>
                <a:sym typeface="Open Sans"/>
              </a:rPr>
              <a:t>Hit it again.</a:t>
            </a:r>
            <a:endParaRPr sz="1200">
              <a:solidFill>
                <a:srgbClr val="1E1E1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75" y="1176700"/>
            <a:ext cx="332056" cy="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2230575" y="1539125"/>
            <a:ext cx="161400" cy="1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2131475" y="1272225"/>
            <a:ext cx="25350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to unfold the 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blocks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175" y="1176692"/>
            <a:ext cx="307071" cy="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0" y="805425"/>
            <a:ext cx="1608875" cy="40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748400" y="1003550"/>
            <a:ext cx="234600" cy="2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1078600" y="1003725"/>
            <a:ext cx="10242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2102800" y="978075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your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165763" y="1466275"/>
            <a:ext cx="2213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your file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550" y="1954463"/>
            <a:ext cx="2287450" cy="1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>
            <a:off x="2632425" y="2535375"/>
            <a:ext cx="412500" cy="24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2409100" y="374465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accidently click this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849" y="168365"/>
            <a:ext cx="1958187" cy="467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2692825" y="2823200"/>
            <a:ext cx="234600" cy="70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4927325" y="1027225"/>
            <a:ext cx="1067400" cy="42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6059000" y="1138550"/>
            <a:ext cx="6201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743375" y="1112900"/>
            <a:ext cx="19071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find your files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567100" y="1491925"/>
            <a:ext cx="548700" cy="2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Cells</a:t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a new cell by clicking on </a:t>
            </a:r>
            <a:r>
              <a:rPr lang="en">
                <a:highlight>
                  <a:srgbClr val="D9D9D9"/>
                </a:highlight>
              </a:rPr>
              <a:t>+ Code</a:t>
            </a:r>
            <a:r>
              <a:rPr lang="en"/>
              <a:t> or </a:t>
            </a:r>
            <a:r>
              <a:rPr lang="en">
                <a:highlight>
                  <a:srgbClr val="D9D9D9"/>
                </a:highlight>
              </a:rPr>
              <a:t>+ Text</a:t>
            </a:r>
            <a:endParaRPr>
              <a:highlight>
                <a:srgbClr val="D9D9D9"/>
              </a:highlight>
            </a:endParaRPr>
          </a:p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2773375"/>
            <a:ext cx="8714849" cy="6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7138525" y="2800100"/>
            <a:ext cx="1791000" cy="393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980825" y="2024550"/>
            <a:ext cx="394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options allow you to moving your cell up/down or copy and deleting it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74" y="3479950"/>
            <a:ext cx="8714849" cy="111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Cell</a:t>
            </a:r>
            <a:endParaRPr/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Cell by clicking on the  </a:t>
            </a:r>
            <a:endParaRPr/>
          </a:p>
        </p:txBody>
      </p: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1851513"/>
            <a:ext cx="3462500" cy="12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3318050" y="1329325"/>
            <a:ext cx="335100" cy="3453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rgbClr val="3435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35"/>
          <p:cNvSpPr/>
          <p:nvPr/>
        </p:nvSpPr>
        <p:spPr>
          <a:xfrm rot="5400000">
            <a:off x="3428875" y="1427875"/>
            <a:ext cx="161100" cy="148200"/>
          </a:xfrm>
          <a:prstGeom prst="triangle">
            <a:avLst>
              <a:gd fmla="val 50000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517475" y="2427300"/>
            <a:ext cx="286500" cy="288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113" y="1229550"/>
            <a:ext cx="2143125" cy="63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075" y="2225200"/>
            <a:ext cx="21431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913" y="3172895"/>
            <a:ext cx="2143125" cy="65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1925" y="4169761"/>
            <a:ext cx="2143125" cy="40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5588188" y="9038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U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5564338" y="1899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Executing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564338" y="28525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Executed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564363" y="385662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Error O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ccurred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</p:txBody>
      </p:sp>
      <p:sp>
        <p:nvSpPr>
          <p:cNvPr id="355" name="Google Shape;355;p36"/>
          <p:cNvSpPr txBox="1"/>
          <p:nvPr>
            <p:ph idx="1" type="body"/>
          </p:nvPr>
        </p:nvSpPr>
        <p:spPr>
          <a:xfrm>
            <a:off x="311700" y="1266325"/>
            <a:ext cx="511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will </a:t>
            </a:r>
            <a:r>
              <a:rPr b="1" lang="en"/>
              <a:t>automatically disconnect</a:t>
            </a:r>
            <a:r>
              <a:rPr lang="en"/>
              <a:t> if idle timeout (90 min., sometimes varying) or when your screen goes black.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“Disconnect and delete runtime” or “Restart Session”, your files will be gone.</a:t>
            </a:r>
            <a:endParaRPr/>
          </a:p>
        </p:txBody>
      </p:sp>
      <p:sp>
        <p:nvSpPr>
          <p:cNvPr id="356" name="Google Shape;3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175" y="1213475"/>
            <a:ext cx="2730350" cy="35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25" y="766925"/>
            <a:ext cx="7520801" cy="38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/>
          <p:nvPr/>
        </p:nvSpPr>
        <p:spPr>
          <a:xfrm>
            <a:off x="2392225" y="2421325"/>
            <a:ext cx="61536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392225" y="2912950"/>
            <a:ext cx="6153600" cy="47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392225" y="3583675"/>
            <a:ext cx="6153600" cy="98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1214225" y="2833225"/>
            <a:ext cx="1276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Run these three blocks from top to down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0" y="833976"/>
            <a:ext cx="7520798" cy="38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/>
          <p:nvPr/>
        </p:nvSpPr>
        <p:spPr>
          <a:xfrm>
            <a:off x="3096375" y="1797650"/>
            <a:ext cx="1328100" cy="13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2780725" y="1266325"/>
            <a:ext cx="2557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this link will lead you to a browser version gradio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2444000" y="2001000"/>
            <a:ext cx="5888400" cy="213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2689450" y="4134900"/>
            <a:ext cx="33504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can also use gradio inside colab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" y="841376"/>
            <a:ext cx="7642253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146750" y="3228450"/>
            <a:ext cx="7513500" cy="50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3825" y="1106275"/>
            <a:ext cx="7685400" cy="212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146750" y="3778750"/>
            <a:ext cx="37347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3911600" y="3778750"/>
            <a:ext cx="3827700" cy="29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7227950" y="1912775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92275" y="3359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Input box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931075" y="434216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Send to enter your input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4730150" y="4280113"/>
            <a:ext cx="21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Reset to reset the dialogue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076" y="1151475"/>
            <a:ext cx="3980698" cy="329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/>
          <p:nvPr/>
        </p:nvSpPr>
        <p:spPr>
          <a:xfrm>
            <a:off x="5205525" y="1092500"/>
            <a:ext cx="1033800" cy="25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831700" y="2709525"/>
            <a:ext cx="15975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831700" y="2923750"/>
            <a:ext cx="11397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5205525" y="1397300"/>
            <a:ext cx="3706500" cy="211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5205525" y="3514400"/>
            <a:ext cx="3706500" cy="55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831700" y="3174875"/>
            <a:ext cx="25797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1181400" y="3637400"/>
            <a:ext cx="17574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1181400" y="3868700"/>
            <a:ext cx="1831200" cy="1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5205525" y="403122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7073625" y="4016375"/>
            <a:ext cx="1868100" cy="38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0"/>
          <p:cNvSpPr/>
          <p:nvPr/>
        </p:nvSpPr>
        <p:spPr>
          <a:xfrm rot="-1786181">
            <a:off x="2442191" y="1886791"/>
            <a:ext cx="2750371" cy="32317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0"/>
          <p:cNvSpPr/>
          <p:nvPr/>
        </p:nvSpPr>
        <p:spPr>
          <a:xfrm rot="375">
            <a:off x="2340928" y="2861794"/>
            <a:ext cx="2750400" cy="32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0"/>
          <p:cNvSpPr/>
          <p:nvPr/>
        </p:nvSpPr>
        <p:spPr>
          <a:xfrm rot="1254821">
            <a:off x="3555769" y="3384180"/>
            <a:ext cx="1614462" cy="32303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40"/>
          <p:cNvSpPr/>
          <p:nvPr/>
        </p:nvSpPr>
        <p:spPr>
          <a:xfrm rot="767853">
            <a:off x="3135769" y="3802129"/>
            <a:ext cx="1928609" cy="3229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0"/>
          <p:cNvSpPr/>
          <p:nvPr/>
        </p:nvSpPr>
        <p:spPr>
          <a:xfrm rot="271415">
            <a:off x="3127152" y="3903041"/>
            <a:ext cx="3758107" cy="34966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4">
            <a:alphaModFix/>
          </a:blip>
          <a:srcRect b="0" l="2114" r="0" t="0"/>
          <a:stretch/>
        </p:blipFill>
        <p:spPr>
          <a:xfrm>
            <a:off x="5131675" y="1195800"/>
            <a:ext cx="3821801" cy="3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/>
          <p:nvPr/>
        </p:nvSpPr>
        <p:spPr>
          <a:xfrm>
            <a:off x="5175975" y="413797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41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example, you want to create an App (</a:t>
            </a:r>
            <a:r>
              <a:rPr lang="en"/>
              <a:t>應用程式</a:t>
            </a:r>
            <a:r>
              <a:rPr lang="en"/>
              <a:t>) that adds appropriate emojis to any given input, and you want to power it by ChatGPT</a:t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69940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/>
          <p:nvPr/>
        </p:nvSpPr>
        <p:spPr>
          <a:xfrm flipH="1" rot="10800000">
            <a:off x="4053325" y="2835150"/>
            <a:ext cx="3078600" cy="606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5"/>
          <p:cNvSpPr/>
          <p:nvPr/>
        </p:nvSpPr>
        <p:spPr>
          <a:xfrm flipH="1" rot="-5402127">
            <a:off x="5304325" y="2985800"/>
            <a:ext cx="484800" cy="29862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98" name="Google Shape;98;p15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type="title"/>
          </p:nvPr>
        </p:nvSpPr>
        <p:spPr>
          <a:xfrm>
            <a:off x="311700" y="6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5" y="809625"/>
            <a:ext cx="4728275" cy="40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 rot="2545175">
            <a:off x="2615594" y="2870871"/>
            <a:ext cx="2742254" cy="393696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42"/>
          <p:cNvSpPr/>
          <p:nvPr/>
        </p:nvSpPr>
        <p:spPr>
          <a:xfrm rot="-10799316">
            <a:off x="1948350" y="2063575"/>
            <a:ext cx="3013500" cy="3936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678" y="1197864"/>
            <a:ext cx="3813199" cy="3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/>
          <p:nvPr/>
        </p:nvSpPr>
        <p:spPr>
          <a:xfrm>
            <a:off x="5183375" y="4146225"/>
            <a:ext cx="1868100" cy="3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228900" y="819300"/>
            <a:ext cx="324900" cy="3249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226225" y="143675"/>
            <a:ext cx="6267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it’s spinning, the gradio is connected to the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it stops, the gradio will no longer work.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</a:t>
            </a:r>
            <a:endParaRPr/>
          </a:p>
        </p:txBody>
      </p:sp>
      <p:sp>
        <p:nvSpPr>
          <p:cNvPr id="455" name="Google Shape;45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only have to </a:t>
            </a:r>
            <a:r>
              <a:rPr b="1" lang="en">
                <a:solidFill>
                  <a:srgbClr val="FF0000"/>
                </a:solidFill>
              </a:rPr>
              <a:t>choose one API</a:t>
            </a:r>
            <a:r>
              <a:rPr b="1" lang="en"/>
              <a:t> to use.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to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ChatGPT (OpenAI API)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not be free</a:t>
            </a:r>
            <a:endParaRPr/>
          </a:p>
        </p:txBody>
      </p: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Google Gemini</a:t>
            </a:r>
            <a:endParaRPr/>
          </a:p>
        </p:txBody>
      </p: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Gemini API</a:t>
            </a:r>
            <a:endParaRPr/>
          </a:p>
        </p:txBody>
      </p:sp>
      <p:sp>
        <p:nvSpPr>
          <p:cNvPr id="468" name="Google Shape;46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https://ai.google.dev/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925" y="1848700"/>
            <a:ext cx="5430149" cy="2895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6"/>
          <p:cNvSpPr/>
          <p:nvPr/>
        </p:nvSpPr>
        <p:spPr>
          <a:xfrm>
            <a:off x="3708700" y="3799525"/>
            <a:ext cx="1085100" cy="293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Gemini API key</a:t>
            </a:r>
            <a:endParaRPr/>
          </a:p>
        </p:txBody>
      </p:sp>
      <p:sp>
        <p:nvSpPr>
          <p:cNvPr id="477" name="Google Shape;4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Accept Terms of Service</a:t>
            </a:r>
            <a:endParaRPr/>
          </a:p>
        </p:txBody>
      </p:sp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1266325"/>
            <a:ext cx="6552474" cy="3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775" y="1027100"/>
            <a:ext cx="3285076" cy="253807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48"/>
          <p:cNvSpPr/>
          <p:nvPr/>
        </p:nvSpPr>
        <p:spPr>
          <a:xfrm rot="9626902">
            <a:off x="5154782" y="3005719"/>
            <a:ext cx="418639" cy="18721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05" y="703463"/>
            <a:ext cx="6988595" cy="3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Get API Key</a:t>
            </a:r>
            <a:endParaRPr/>
          </a:p>
        </p:txBody>
      </p:sp>
      <p:sp>
        <p:nvSpPr>
          <p:cNvPr id="501" name="Google Shape;501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62" y="1152426"/>
            <a:ext cx="7325076" cy="382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/>
          <p:nvPr/>
        </p:nvSpPr>
        <p:spPr>
          <a:xfrm>
            <a:off x="978907" y="1562700"/>
            <a:ext cx="679200" cy="23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Create API Key</a:t>
            </a:r>
            <a:endParaRPr/>
          </a:p>
        </p:txBody>
      </p:sp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12" y="1067625"/>
            <a:ext cx="7468575" cy="38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/>
          <p:nvPr/>
        </p:nvSpPr>
        <p:spPr>
          <a:xfrm>
            <a:off x="3370469" y="2273835"/>
            <a:ext cx="1439100" cy="261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</a:t>
            </a:r>
            <a:endParaRPr sz="324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you can manually copy the user input to the browser and copy the response from ChatGPT to the user end, this is too slow   </a:t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836800" y="2040350"/>
            <a:ext cx="3086100" cy="2940825"/>
            <a:chOff x="836800" y="2040350"/>
            <a:chExt cx="3086100" cy="2940825"/>
          </a:xfrm>
        </p:grpSpPr>
        <p:sp>
          <p:nvSpPr>
            <p:cNvPr id="112" name="Google Shape;112;p16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26959" r="0" t="0"/>
          <a:stretch/>
        </p:blipFill>
        <p:spPr>
          <a:xfrm>
            <a:off x="4718450" y="2571750"/>
            <a:ext cx="3942525" cy="174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/>
          <p:nvPr/>
        </p:nvCxnSpPr>
        <p:spPr>
          <a:xfrm>
            <a:off x="4502113" y="2090563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/>
          <p:nvPr/>
        </p:nvSpPr>
        <p:spPr>
          <a:xfrm rot="5400000">
            <a:off x="4240500" y="2795325"/>
            <a:ext cx="458700" cy="67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6"/>
          <p:cNvSpPr/>
          <p:nvPr/>
        </p:nvSpPr>
        <p:spPr>
          <a:xfrm rot="-5400000">
            <a:off x="4276675" y="3477425"/>
            <a:ext cx="458700" cy="67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5391250" y="4320225"/>
            <a:ext cx="28056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Final: Copy</a:t>
            </a:r>
            <a:endParaRPr/>
          </a:p>
        </p:txBody>
      </p:sp>
      <p:sp>
        <p:nvSpPr>
          <p:cNvPr id="519" name="Google Shape;519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62" y="1036225"/>
            <a:ext cx="5399474" cy="386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2"/>
          <p:cNvSpPr/>
          <p:nvPr/>
        </p:nvSpPr>
        <p:spPr>
          <a:xfrm>
            <a:off x="4090949" y="2913915"/>
            <a:ext cx="731400" cy="29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30" y="1222612"/>
            <a:ext cx="4249682" cy="58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3"/>
          <p:cNvPicPr preferRelativeResize="0"/>
          <p:nvPr/>
        </p:nvPicPr>
        <p:blipFill rotWithShape="1">
          <a:blip r:embed="rId4">
            <a:alphaModFix/>
          </a:blip>
          <a:srcRect b="50077" l="19639" r="0" t="0"/>
          <a:stretch/>
        </p:blipFill>
        <p:spPr>
          <a:xfrm>
            <a:off x="1644525" y="2142850"/>
            <a:ext cx="6769352" cy="23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/>
          <p:nvPr/>
        </p:nvSpPr>
        <p:spPr>
          <a:xfrm>
            <a:off x="4625004" y="3574470"/>
            <a:ext cx="1650600" cy="38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3"/>
          <p:cNvSpPr txBox="1"/>
          <p:nvPr/>
        </p:nvSpPr>
        <p:spPr>
          <a:xfrm>
            <a:off x="311700" y="1208713"/>
            <a:ext cx="5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311700" y="1990450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you may encounter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00" y="1411175"/>
            <a:ext cx="3585971" cy="2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549" y="1926697"/>
            <a:ext cx="3122628" cy="1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4"/>
          <p:cNvSpPr/>
          <p:nvPr/>
        </p:nvSpPr>
        <p:spPr>
          <a:xfrm>
            <a:off x="5563169" y="3055824"/>
            <a:ext cx="1071900" cy="19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4"/>
          <p:cNvSpPr txBox="1"/>
          <p:nvPr/>
        </p:nvSpPr>
        <p:spPr>
          <a:xfrm>
            <a:off x="311700" y="1411175"/>
            <a:ext cx="12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b="1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#2</a:t>
            </a:r>
            <a:endParaRPr/>
          </a:p>
        </p:txBody>
      </p:sp>
      <p:sp>
        <p:nvSpPr>
          <p:cNvPr id="549" name="Google Shape;549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 not</a:t>
            </a:r>
            <a:r>
              <a:rPr lang="en"/>
              <a:t> use </a:t>
            </a:r>
            <a:r>
              <a:rPr i="1" lang="en"/>
              <a:t>G-Suite accounts</a:t>
            </a:r>
            <a:r>
              <a:rPr lang="en"/>
              <a:t>, use your own account</a:t>
            </a:r>
            <a:endParaRPr/>
          </a:p>
        </p:txBody>
      </p:sp>
      <p:sp>
        <p:nvSpPr>
          <p:cNvPr id="550" name="Google Shape;55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38" y="1967398"/>
            <a:ext cx="6177725" cy="28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APIs: ChatGPT API</a:t>
            </a:r>
            <a:endParaRPr/>
          </a:p>
        </p:txBody>
      </p:sp>
      <p:sp>
        <p:nvSpPr>
          <p:cNvPr id="557" name="Google Shape;55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0 - Go to OpenAI Website</a:t>
            </a:r>
            <a:endParaRPr/>
          </a:p>
        </p:txBody>
      </p:sp>
      <p:sp>
        <p:nvSpPr>
          <p:cNvPr id="563" name="Google Shape;56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1647225"/>
            <a:ext cx="5838500" cy="33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6122850" y="1647225"/>
            <a:ext cx="5982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7"/>
          <p:cNvSpPr txBox="1"/>
          <p:nvPr/>
        </p:nvSpPr>
        <p:spPr>
          <a:xfrm>
            <a:off x="311700" y="10886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https://openai.com/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ChatGPT API key</a:t>
            </a:r>
            <a:endParaRPr/>
          </a:p>
        </p:txBody>
      </p:sp>
      <p:sp>
        <p:nvSpPr>
          <p:cNvPr id="572" name="Google Shape;57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Login/Create Account</a:t>
            </a:r>
            <a:endParaRPr/>
          </a:p>
        </p:txBody>
      </p:sp>
      <p:sp>
        <p:nvSpPr>
          <p:cNvPr id="578" name="Google Shape;578;p59"/>
          <p:cNvSpPr txBox="1"/>
          <p:nvPr>
            <p:ph idx="1" type="body"/>
          </p:nvPr>
        </p:nvSpPr>
        <p:spPr>
          <a:xfrm>
            <a:off x="311700" y="1360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59"/>
          <p:cNvPicPr preferRelativeResize="0"/>
          <p:nvPr/>
        </p:nvPicPr>
        <p:blipFill rotWithShape="1">
          <a:blip r:embed="rId3">
            <a:alphaModFix/>
          </a:blip>
          <a:srcRect b="16311" l="25583" r="27284" t="15637"/>
          <a:stretch/>
        </p:blipFill>
        <p:spPr>
          <a:xfrm>
            <a:off x="261850" y="1360525"/>
            <a:ext cx="3878948" cy="35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9"/>
          <p:cNvPicPr preferRelativeResize="0"/>
          <p:nvPr/>
        </p:nvPicPr>
        <p:blipFill rotWithShape="1">
          <a:blip r:embed="rId4">
            <a:alphaModFix/>
          </a:blip>
          <a:srcRect b="16249" l="34916" r="33458" t="15704"/>
          <a:stretch/>
        </p:blipFill>
        <p:spPr>
          <a:xfrm>
            <a:off x="5055600" y="1059675"/>
            <a:ext cx="2903270" cy="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9"/>
          <p:cNvSpPr/>
          <p:nvPr/>
        </p:nvSpPr>
        <p:spPr>
          <a:xfrm>
            <a:off x="2293525" y="2302525"/>
            <a:ext cx="1615500" cy="2184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59"/>
          <p:cNvSpPr/>
          <p:nvPr/>
        </p:nvSpPr>
        <p:spPr>
          <a:xfrm>
            <a:off x="6591275" y="2971550"/>
            <a:ext cx="638100" cy="193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Create Account(Cont.)</a:t>
            </a:r>
            <a:endParaRPr/>
          </a:p>
        </p:txBody>
      </p:sp>
      <p:sp>
        <p:nvSpPr>
          <p:cNvPr id="589" name="Google Shape;589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60"/>
          <p:cNvPicPr preferRelativeResize="0"/>
          <p:nvPr/>
        </p:nvPicPr>
        <p:blipFill rotWithShape="1">
          <a:blip r:embed="rId3">
            <a:alphaModFix/>
          </a:blip>
          <a:srcRect b="19083" l="30299" r="27948" t="22362"/>
          <a:stretch/>
        </p:blipFill>
        <p:spPr>
          <a:xfrm>
            <a:off x="16000" y="1029350"/>
            <a:ext cx="4595041" cy="40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0"/>
          <p:cNvSpPr/>
          <p:nvPr/>
        </p:nvSpPr>
        <p:spPr>
          <a:xfrm>
            <a:off x="1062975" y="2700825"/>
            <a:ext cx="1465800" cy="22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3" name="Google Shape;593;p60"/>
          <p:cNvPicPr preferRelativeResize="0"/>
          <p:nvPr/>
        </p:nvPicPr>
        <p:blipFill rotWithShape="1">
          <a:blip r:embed="rId4">
            <a:alphaModFix/>
          </a:blip>
          <a:srcRect b="21546" l="28926" r="27872" t="20779"/>
          <a:stretch/>
        </p:blipFill>
        <p:spPr>
          <a:xfrm>
            <a:off x="4696650" y="1152425"/>
            <a:ext cx="4447350" cy="371069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/>
          <p:nvPr/>
        </p:nvSpPr>
        <p:spPr>
          <a:xfrm>
            <a:off x="5454550" y="1948050"/>
            <a:ext cx="2652300" cy="144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60"/>
          <p:cNvSpPr/>
          <p:nvPr/>
        </p:nvSpPr>
        <p:spPr>
          <a:xfrm>
            <a:off x="943275" y="2522825"/>
            <a:ext cx="2457000" cy="60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Check Usage </a:t>
            </a:r>
            <a:endParaRPr/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b="8130" l="0" r="37822" t="0"/>
          <a:stretch/>
        </p:blipFill>
        <p:spPr>
          <a:xfrm>
            <a:off x="138125" y="1052375"/>
            <a:ext cx="4219474" cy="389620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/>
          <p:nvPr/>
        </p:nvSpPr>
        <p:spPr>
          <a:xfrm>
            <a:off x="0" y="2113975"/>
            <a:ext cx="917400" cy="209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4">
            <a:alphaModFix/>
          </a:blip>
          <a:srcRect b="40094" l="43810" r="0" t="0"/>
          <a:stretch/>
        </p:blipFill>
        <p:spPr>
          <a:xfrm>
            <a:off x="4572000" y="1528300"/>
            <a:ext cx="4623652" cy="30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1"/>
          <p:cNvSpPr/>
          <p:nvPr/>
        </p:nvSpPr>
        <p:spPr>
          <a:xfrm>
            <a:off x="6840600" y="2212776"/>
            <a:ext cx="1705200" cy="124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61"/>
          <p:cNvSpPr/>
          <p:nvPr/>
        </p:nvSpPr>
        <p:spPr>
          <a:xfrm>
            <a:off x="4472254" y="1266323"/>
            <a:ext cx="4623600" cy="3559800"/>
          </a:xfrm>
          <a:prstGeom prst="rect">
            <a:avLst/>
          </a:prstGeom>
          <a:noFill/>
          <a:ln cap="flat" cmpd="sng" w="9525">
            <a:solidFill>
              <a:srgbClr val="3435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ChatGPT API (Application Programming Interface) enable programmatic (程式化的) interaction with the ChatGPT model</a:t>
            </a:r>
            <a:endParaRPr/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34" name="Google Shape;134;p17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41" name="Google Shape;141;p17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2" name="Google Shape;14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4-1 - Phone Verification</a:t>
            </a:r>
            <a:endParaRPr/>
          </a:p>
        </p:txBody>
      </p:sp>
      <p:sp>
        <p:nvSpPr>
          <p:cNvPr id="613" name="Google Shape;613;p62"/>
          <p:cNvSpPr txBox="1"/>
          <p:nvPr>
            <p:ph idx="1" type="body"/>
          </p:nvPr>
        </p:nvSpPr>
        <p:spPr>
          <a:xfrm>
            <a:off x="311700" y="1266325"/>
            <a:ext cx="3038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OpenAI API could probably require phone verification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verification instructions</a:t>
            </a:r>
            <a:endParaRPr/>
          </a:p>
        </p:txBody>
      </p:sp>
      <p:sp>
        <p:nvSpPr>
          <p:cNvPr id="614" name="Google Shape;61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b="0" l="0" r="32818" t="0"/>
          <a:stretch/>
        </p:blipFill>
        <p:spPr>
          <a:xfrm>
            <a:off x="4222997" y="1020100"/>
            <a:ext cx="4167726" cy="38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/>
          <p:nvPr/>
        </p:nvSpPr>
        <p:spPr>
          <a:xfrm>
            <a:off x="7233025" y="2137500"/>
            <a:ext cx="9771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4-2 Create API key</a:t>
            </a:r>
            <a:endParaRPr/>
          </a:p>
        </p:txBody>
      </p:sp>
      <p:sp>
        <p:nvSpPr>
          <p:cNvPr id="622" name="Google Shape;622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63"/>
          <p:cNvPicPr preferRelativeResize="0"/>
          <p:nvPr/>
        </p:nvPicPr>
        <p:blipFill rotWithShape="1">
          <a:blip r:embed="rId3">
            <a:alphaModFix/>
          </a:blip>
          <a:srcRect b="29042" l="0" r="31280" t="0"/>
          <a:stretch/>
        </p:blipFill>
        <p:spPr>
          <a:xfrm>
            <a:off x="4572000" y="1508905"/>
            <a:ext cx="4532500" cy="292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3"/>
          <p:cNvPicPr preferRelativeResize="0"/>
          <p:nvPr/>
        </p:nvPicPr>
        <p:blipFill rotWithShape="1">
          <a:blip r:embed="rId4">
            <a:alphaModFix/>
          </a:blip>
          <a:srcRect b="29042" l="0" r="35018" t="0"/>
          <a:stretch/>
        </p:blipFill>
        <p:spPr>
          <a:xfrm>
            <a:off x="39900" y="1389850"/>
            <a:ext cx="4285962" cy="29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3"/>
          <p:cNvSpPr/>
          <p:nvPr/>
        </p:nvSpPr>
        <p:spPr>
          <a:xfrm>
            <a:off x="950875" y="2985075"/>
            <a:ext cx="9771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63"/>
          <p:cNvSpPr/>
          <p:nvPr/>
        </p:nvSpPr>
        <p:spPr>
          <a:xfrm>
            <a:off x="8213650" y="3715825"/>
            <a:ext cx="754800" cy="27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4-3 Copy and take good care of your API key !!!</a:t>
            </a:r>
            <a:endParaRPr/>
          </a:p>
        </p:txBody>
      </p:sp>
      <p:sp>
        <p:nvSpPr>
          <p:cNvPr id="633" name="Google Shape;633;p64"/>
          <p:cNvSpPr txBox="1"/>
          <p:nvPr>
            <p:ph idx="1" type="body"/>
          </p:nvPr>
        </p:nvSpPr>
        <p:spPr>
          <a:xfrm>
            <a:off x="311700" y="1266325"/>
            <a:ext cx="265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remember to </a:t>
            </a:r>
            <a:r>
              <a:rPr b="1" lang="en"/>
              <a:t>COPY </a:t>
            </a:r>
            <a:r>
              <a:rPr lang="en"/>
              <a:t>your API key, </a:t>
            </a:r>
            <a:r>
              <a:rPr b="1" lang="en"/>
              <a:t>REMEMBER </a:t>
            </a:r>
            <a:r>
              <a:rPr lang="en"/>
              <a:t>it</a:t>
            </a:r>
            <a:r>
              <a:rPr b="1" lang="en"/>
              <a:t> </a:t>
            </a:r>
            <a:r>
              <a:rPr lang="en"/>
              <a:t>and </a:t>
            </a:r>
            <a:r>
              <a:rPr b="1" lang="en"/>
              <a:t>KEEP IT SAFE!</a:t>
            </a: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</a:t>
            </a:r>
            <a:r>
              <a:rPr b="1" lang="en"/>
              <a:t>only chance</a:t>
            </a:r>
            <a:r>
              <a:rPr lang="en"/>
              <a:t> you will see the whole key</a:t>
            </a:r>
            <a:endParaRPr/>
          </a:p>
        </p:txBody>
      </p:sp>
      <p:sp>
        <p:nvSpPr>
          <p:cNvPr id="634" name="Google Shape;63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64"/>
          <p:cNvPicPr preferRelativeResize="0"/>
          <p:nvPr/>
        </p:nvPicPr>
        <p:blipFill rotWithShape="1">
          <a:blip r:embed="rId3">
            <a:alphaModFix/>
          </a:blip>
          <a:srcRect b="28850" l="0" r="28734" t="0"/>
          <a:stretch/>
        </p:blipFill>
        <p:spPr>
          <a:xfrm>
            <a:off x="3156325" y="1197575"/>
            <a:ext cx="5864827" cy="3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4"/>
          <p:cNvSpPr/>
          <p:nvPr/>
        </p:nvSpPr>
        <p:spPr>
          <a:xfrm>
            <a:off x="8206675" y="3699475"/>
            <a:ext cx="468600" cy="468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 - Free Usage</a:t>
            </a:r>
            <a:endParaRPr/>
          </a:p>
        </p:txBody>
      </p:sp>
      <p:sp>
        <p:nvSpPr>
          <p:cNvPr id="642" name="Google Shape;642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usage - If you are a new account to OpenAI : Free $5.00 API usage.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Otherwise, OpenAI API </a:t>
            </a:r>
            <a:r>
              <a:rPr b="1" lang="en">
                <a:solidFill>
                  <a:srgbClr val="FF0000"/>
                </a:solidFill>
              </a:rPr>
              <a:t>costs money!!!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43" name="Google Shape;64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65"/>
          <p:cNvPicPr preferRelativeResize="0"/>
          <p:nvPr/>
        </p:nvPicPr>
        <p:blipFill rotWithShape="1">
          <a:blip r:embed="rId3">
            <a:alphaModFix/>
          </a:blip>
          <a:srcRect b="40094" l="0" r="0" t="0"/>
          <a:stretch/>
        </p:blipFill>
        <p:spPr>
          <a:xfrm>
            <a:off x="457200" y="2173000"/>
            <a:ext cx="7689626" cy="28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5"/>
          <p:cNvSpPr/>
          <p:nvPr/>
        </p:nvSpPr>
        <p:spPr>
          <a:xfrm>
            <a:off x="5873350" y="2731301"/>
            <a:ext cx="1705200" cy="124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</a:t>
            </a:r>
            <a:endParaRPr/>
          </a:p>
        </p:txBody>
      </p:sp>
      <p:sp>
        <p:nvSpPr>
          <p:cNvPr id="651" name="Google Shape;65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7"/>
          <p:cNvSpPr/>
          <p:nvPr/>
        </p:nvSpPr>
        <p:spPr>
          <a:xfrm>
            <a:off x="7273800" y="2139195"/>
            <a:ext cx="226800" cy="128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67"/>
          <p:cNvSpPr txBox="1"/>
          <p:nvPr/>
        </p:nvSpPr>
        <p:spPr>
          <a:xfrm>
            <a:off x="339125" y="4150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Workflow</a:t>
            </a:r>
            <a:endParaRPr b="1" sz="36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58" name="Google Shape;658;p67"/>
          <p:cNvSpPr/>
          <p:nvPr/>
        </p:nvSpPr>
        <p:spPr>
          <a:xfrm>
            <a:off x="1155604" y="1393944"/>
            <a:ext cx="1420200" cy="5319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Call API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244988" y="4224450"/>
            <a:ext cx="11715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1515125" y="4224450"/>
            <a:ext cx="7014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Role Playing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67"/>
          <p:cNvSpPr/>
          <p:nvPr/>
        </p:nvSpPr>
        <p:spPr>
          <a:xfrm>
            <a:off x="2315171" y="4224450"/>
            <a:ext cx="1015800" cy="57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Customized Task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2" name="Google Shape;662;p67"/>
          <p:cNvCxnSpPr>
            <a:endCxn id="659" idx="0"/>
          </p:cNvCxnSpPr>
          <p:nvPr/>
        </p:nvCxnSpPr>
        <p:spPr>
          <a:xfrm flipH="1">
            <a:off x="830738" y="3555150"/>
            <a:ext cx="1035300" cy="669300"/>
          </a:xfrm>
          <a:prstGeom prst="bentConnector2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67"/>
          <p:cNvCxnSpPr>
            <a:endCxn id="661" idx="0"/>
          </p:cNvCxnSpPr>
          <p:nvPr/>
        </p:nvCxnSpPr>
        <p:spPr>
          <a:xfrm>
            <a:off x="1820771" y="3555150"/>
            <a:ext cx="1002300" cy="669300"/>
          </a:xfrm>
          <a:prstGeom prst="bentConnector2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4" name="Google Shape;6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52" y="2051866"/>
            <a:ext cx="1027104" cy="4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06" y="2827864"/>
            <a:ext cx="603998" cy="5319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666" name="Google Shape;66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861" y="2847638"/>
            <a:ext cx="1234240" cy="4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667" name="Google Shape;667;p67"/>
          <p:cNvSpPr/>
          <p:nvPr/>
        </p:nvSpPr>
        <p:spPr>
          <a:xfrm rot="-5400000">
            <a:off x="3328525" y="1433946"/>
            <a:ext cx="358200" cy="45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4053735" y="1393944"/>
            <a:ext cx="1584000" cy="5319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Evaluate Task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9" name="Google Shape;669;p67"/>
          <p:cNvCxnSpPr>
            <a:stCxn id="664" idx="2"/>
            <a:endCxn id="665" idx="0"/>
          </p:cNvCxnSpPr>
          <p:nvPr/>
        </p:nvCxnSpPr>
        <p:spPr>
          <a:xfrm flipH="1">
            <a:off x="1300204" y="2506955"/>
            <a:ext cx="53520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67"/>
          <p:cNvCxnSpPr>
            <a:stCxn id="664" idx="2"/>
            <a:endCxn id="666" idx="0"/>
          </p:cNvCxnSpPr>
          <p:nvPr/>
        </p:nvCxnSpPr>
        <p:spPr>
          <a:xfrm>
            <a:off x="1835404" y="2506955"/>
            <a:ext cx="633600" cy="34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67"/>
          <p:cNvCxnSpPr>
            <a:stCxn id="660" idx="0"/>
          </p:cNvCxnSpPr>
          <p:nvPr/>
        </p:nvCxnSpPr>
        <p:spPr>
          <a:xfrm rot="10800000">
            <a:off x="1865825" y="3447450"/>
            <a:ext cx="0" cy="77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67"/>
          <p:cNvCxnSpPr>
            <a:stCxn id="673" idx="0"/>
            <a:endCxn id="668" idx="2"/>
          </p:cNvCxnSpPr>
          <p:nvPr/>
        </p:nvCxnSpPr>
        <p:spPr>
          <a:xfrm rot="10800000">
            <a:off x="4845676" y="1925856"/>
            <a:ext cx="0" cy="58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67"/>
          <p:cNvSpPr txBox="1"/>
          <p:nvPr/>
        </p:nvSpPr>
        <p:spPr>
          <a:xfrm>
            <a:off x="3742276" y="2506956"/>
            <a:ext cx="2206800" cy="1169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Davinci Platform to grade your task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Model: GPT-4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67"/>
          <p:cNvSpPr/>
          <p:nvPr/>
        </p:nvSpPr>
        <p:spPr>
          <a:xfrm rot="-5400000">
            <a:off x="6189236" y="1433066"/>
            <a:ext cx="358200" cy="45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6794223" y="1284650"/>
            <a:ext cx="1342800" cy="7506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3. Submit to NTU COOL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6" name="Google Shape;676;p67"/>
          <p:cNvPicPr preferRelativeResize="0"/>
          <p:nvPr/>
        </p:nvPicPr>
        <p:blipFill rotWithShape="1">
          <a:blip r:embed="rId6">
            <a:alphaModFix/>
          </a:blip>
          <a:srcRect b="0" l="10236" r="10037" t="0"/>
          <a:stretch/>
        </p:blipFill>
        <p:spPr>
          <a:xfrm>
            <a:off x="6708397" y="3555150"/>
            <a:ext cx="1514474" cy="10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4125" y="2441500"/>
            <a:ext cx="60301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683" name="Google Shape;683;p68"/>
          <p:cNvSpPr txBox="1"/>
          <p:nvPr>
            <p:ph idx="1" type="body"/>
          </p:nvPr>
        </p:nvSpPr>
        <p:spPr>
          <a:xfrm>
            <a:off x="311700" y="1266325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Understand how to build your own Language Model Application by </a:t>
            </a:r>
            <a:r>
              <a:rPr b="1" lang="en"/>
              <a:t>calling API</a:t>
            </a:r>
            <a:r>
              <a:rPr lang="en"/>
              <a:t> and </a:t>
            </a:r>
            <a:r>
              <a:rPr b="1" lang="en"/>
              <a:t>feeding prompts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Task: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Summarization (3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Role Playing (3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Customized Task (4 points)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 link to this homework: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https://colab.research.google.com/drive/15jh4v_TBPsTyIBhi0Fz46gEkjvhzGaBR?usp=sharing</a:t>
            </a:r>
            <a:r>
              <a:rPr lang="en"/>
              <a:t> </a:t>
            </a:r>
            <a:endParaRPr/>
          </a:p>
        </p:txBody>
      </p:sp>
      <p:sp>
        <p:nvSpPr>
          <p:cNvPr id="684" name="Google Shape;6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1: Summarization</a:t>
            </a:r>
            <a:endParaRPr/>
          </a:p>
        </p:txBody>
      </p:sp>
      <p:sp>
        <p:nvSpPr>
          <p:cNvPr id="690" name="Google Shape;69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Summarization</a:t>
            </a:r>
            <a:endParaRPr/>
          </a:p>
        </p:txBody>
      </p:sp>
      <p:sp>
        <p:nvSpPr>
          <p:cNvPr id="696" name="Google Shape;696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want you to create a bot that can perform article summarization.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 prompt that enables the language model to summarize the </a:t>
            </a:r>
            <a:r>
              <a:rPr lang="en"/>
              <a:t>article.</a:t>
            </a:r>
            <a:endParaRPr/>
          </a:p>
        </p:txBody>
      </p:sp>
      <p:sp>
        <p:nvSpPr>
          <p:cNvPr id="697" name="Google Shape;697;p70"/>
          <p:cNvSpPr/>
          <p:nvPr/>
        </p:nvSpPr>
        <p:spPr>
          <a:xfrm>
            <a:off x="1243550" y="3036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70"/>
          <p:cNvSpPr/>
          <p:nvPr/>
        </p:nvSpPr>
        <p:spPr>
          <a:xfrm>
            <a:off x="6234225" y="3036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70"/>
          <p:cNvSpPr/>
          <p:nvPr/>
        </p:nvSpPr>
        <p:spPr>
          <a:xfrm>
            <a:off x="3208375" y="32431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70"/>
          <p:cNvSpPr/>
          <p:nvPr/>
        </p:nvSpPr>
        <p:spPr>
          <a:xfrm flipH="1">
            <a:off x="3205950" y="38392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70"/>
          <p:cNvSpPr txBox="1"/>
          <p:nvPr/>
        </p:nvSpPr>
        <p:spPr>
          <a:xfrm>
            <a:off x="3080689" y="2569375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Help me summarize ……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[Given article]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70"/>
          <p:cNvSpPr txBox="1"/>
          <p:nvPr/>
        </p:nvSpPr>
        <p:spPr>
          <a:xfrm>
            <a:off x="3083114" y="4176900"/>
            <a:ext cx="30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Summarized article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0" y="931850"/>
            <a:ext cx="4168399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1"/>
          <p:cNvSpPr/>
          <p:nvPr/>
        </p:nvSpPr>
        <p:spPr>
          <a:xfrm>
            <a:off x="256800" y="344857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71"/>
          <p:cNvSpPr/>
          <p:nvPr/>
        </p:nvSpPr>
        <p:spPr>
          <a:xfrm>
            <a:off x="256800" y="3734725"/>
            <a:ext cx="3720000" cy="899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71"/>
          <p:cNvSpPr txBox="1"/>
          <p:nvPr/>
        </p:nvSpPr>
        <p:spPr>
          <a:xfrm>
            <a:off x="311700" y="30303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71"/>
          <p:cNvSpPr txBox="1"/>
          <p:nvPr/>
        </p:nvSpPr>
        <p:spPr>
          <a:xfrm>
            <a:off x="311700" y="4569025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4" name="Google Shape;71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375" y="931850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1"/>
          <p:cNvSpPr/>
          <p:nvPr/>
        </p:nvSpPr>
        <p:spPr>
          <a:xfrm>
            <a:off x="4370563" y="253140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71"/>
          <p:cNvSpPr/>
          <p:nvPr/>
        </p:nvSpPr>
        <p:spPr>
          <a:xfrm>
            <a:off x="5238875" y="2766200"/>
            <a:ext cx="3338700" cy="10200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71"/>
          <p:cNvSpPr txBox="1"/>
          <p:nvPr/>
        </p:nvSpPr>
        <p:spPr>
          <a:xfrm>
            <a:off x="5717650" y="23406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71"/>
          <p:cNvSpPr/>
          <p:nvPr/>
        </p:nvSpPr>
        <p:spPr>
          <a:xfrm>
            <a:off x="3918150" y="436232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71"/>
          <p:cNvSpPr txBox="1"/>
          <p:nvPr/>
        </p:nvSpPr>
        <p:spPr>
          <a:xfrm>
            <a:off x="3600000" y="46338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tell ChatGPT what you want it to do in a programmatic way</a:t>
            </a:r>
            <a:endParaRPr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55" name="Google Shape;155;p18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62" name="Google Shape;162;p18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3" name="Google Shape;16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65" name="Google Shape;165;p18"/>
          <p:cNvCxnSpPr/>
          <p:nvPr/>
        </p:nvCxnSpPr>
        <p:spPr>
          <a:xfrm>
            <a:off x="5013000" y="1742675"/>
            <a:ext cx="7500" cy="35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4" name="Google Shape;724;p72"/>
          <p:cNvCxnSpPr/>
          <p:nvPr/>
        </p:nvCxnSpPr>
        <p:spPr>
          <a:xfrm>
            <a:off x="4146363" y="133275"/>
            <a:ext cx="24600" cy="47598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25" name="Google Shape;7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72"/>
          <p:cNvSpPr/>
          <p:nvPr/>
        </p:nvSpPr>
        <p:spPr>
          <a:xfrm>
            <a:off x="5302351" y="3003250"/>
            <a:ext cx="5691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72"/>
          <p:cNvSpPr txBox="1"/>
          <p:nvPr/>
        </p:nvSpPr>
        <p:spPr>
          <a:xfrm>
            <a:off x="5045400" y="2571750"/>
            <a:ext cx="1083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72"/>
          <p:cNvSpPr txBox="1"/>
          <p:nvPr/>
        </p:nvSpPr>
        <p:spPr>
          <a:xfrm>
            <a:off x="6044750" y="2571762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72"/>
          <p:cNvSpPr txBox="1"/>
          <p:nvPr>
            <p:ph idx="12" type="sldNum"/>
          </p:nvPr>
        </p:nvSpPr>
        <p:spPr>
          <a:xfrm>
            <a:off x="3519758" y="48126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" y="1091525"/>
            <a:ext cx="3972776" cy="36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>
            <a:off x="153530" y="3550575"/>
            <a:ext cx="35454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72"/>
          <p:cNvSpPr/>
          <p:nvPr/>
        </p:nvSpPr>
        <p:spPr>
          <a:xfrm>
            <a:off x="153530" y="3847876"/>
            <a:ext cx="3545400" cy="874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72"/>
          <p:cNvSpPr txBox="1"/>
          <p:nvPr/>
        </p:nvSpPr>
        <p:spPr>
          <a:xfrm>
            <a:off x="1158341" y="315124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72"/>
          <p:cNvSpPr txBox="1"/>
          <p:nvPr/>
        </p:nvSpPr>
        <p:spPr>
          <a:xfrm>
            <a:off x="1158354" y="4636344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Article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72"/>
          <p:cNvSpPr/>
          <p:nvPr/>
        </p:nvSpPr>
        <p:spPr>
          <a:xfrm>
            <a:off x="3651050" y="4420150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72"/>
          <p:cNvSpPr txBox="1"/>
          <p:nvPr/>
        </p:nvSpPr>
        <p:spPr>
          <a:xfrm>
            <a:off x="3348950" y="46326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72"/>
          <p:cNvSpPr/>
          <p:nvPr/>
        </p:nvSpPr>
        <p:spPr>
          <a:xfrm>
            <a:off x="4525925" y="3501000"/>
            <a:ext cx="3900600" cy="9771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72"/>
          <p:cNvSpPr txBox="1"/>
          <p:nvPr/>
        </p:nvSpPr>
        <p:spPr>
          <a:xfrm>
            <a:off x="7743350" y="4073025"/>
            <a:ext cx="933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0" name="Google Shape;740;p72"/>
          <p:cNvCxnSpPr>
            <a:endCxn id="738" idx="2"/>
          </p:cNvCxnSpPr>
          <p:nvPr/>
        </p:nvCxnSpPr>
        <p:spPr>
          <a:xfrm flipH="1" rot="10800000">
            <a:off x="3979025" y="4478100"/>
            <a:ext cx="2497200" cy="176700"/>
          </a:xfrm>
          <a:prstGeom prst="straightConnector1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741" name="Google Shape;741;p72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2" name="Google Shape;742;p72"/>
          <p:cNvCxnSpPr>
            <a:stCxn id="732" idx="3"/>
            <a:endCxn id="727" idx="1"/>
          </p:cNvCxnSpPr>
          <p:nvPr/>
        </p:nvCxnSpPr>
        <p:spPr>
          <a:xfrm flipH="1" rot="10800000">
            <a:off x="3698930" y="3106725"/>
            <a:ext cx="1603500" cy="54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743" name="Google Shape;743;p72"/>
          <p:cNvCxnSpPr>
            <a:stCxn id="733" idx="3"/>
            <a:endCxn id="741" idx="2"/>
          </p:cNvCxnSpPr>
          <p:nvPr/>
        </p:nvCxnSpPr>
        <p:spPr>
          <a:xfrm flipH="1" rot="10800000">
            <a:off x="3698930" y="3245176"/>
            <a:ext cx="2629800" cy="1039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744" name="Google Shape;744;p72"/>
          <p:cNvCxnSpPr>
            <a:stCxn id="741" idx="3"/>
          </p:cNvCxnSpPr>
          <p:nvPr/>
        </p:nvCxnSpPr>
        <p:spPr>
          <a:xfrm>
            <a:off x="6644429" y="3109425"/>
            <a:ext cx="1774500" cy="838800"/>
          </a:xfrm>
          <a:prstGeom prst="bentConnector3">
            <a:avLst>
              <a:gd fmla="val 117312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2"/>
          <p:cNvSpPr txBox="1"/>
          <p:nvPr>
            <p:ph idx="1" type="body"/>
          </p:nvPr>
        </p:nvSpPr>
        <p:spPr>
          <a:xfrm>
            <a:off x="714138" y="0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Browser</a:t>
            </a:r>
            <a:endParaRPr b="1" sz="2200">
              <a:solidFill>
                <a:srgbClr val="1E1E1E"/>
              </a:solidFill>
            </a:endParaRPr>
          </a:p>
        </p:txBody>
      </p:sp>
      <p:sp>
        <p:nvSpPr>
          <p:cNvPr id="746" name="Google Shape;746;p72"/>
          <p:cNvSpPr txBox="1"/>
          <p:nvPr>
            <p:ph idx="1" type="body"/>
          </p:nvPr>
        </p:nvSpPr>
        <p:spPr>
          <a:xfrm>
            <a:off x="5073413" y="0"/>
            <a:ext cx="2805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1E1E1E"/>
                </a:solidFill>
              </a:rPr>
              <a:t>API Call</a:t>
            </a:r>
            <a:endParaRPr b="1" sz="2200">
              <a:solidFill>
                <a:srgbClr val="1E1E1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777253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3"/>
          <p:cNvSpPr/>
          <p:nvPr/>
        </p:nvSpPr>
        <p:spPr>
          <a:xfrm>
            <a:off x="637200" y="2986775"/>
            <a:ext cx="3338700" cy="10200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73"/>
          <p:cNvSpPr txBox="1"/>
          <p:nvPr/>
        </p:nvSpPr>
        <p:spPr>
          <a:xfrm>
            <a:off x="1115975" y="25612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7" name="Google Shape;757;p73"/>
          <p:cNvPicPr preferRelativeResize="0"/>
          <p:nvPr/>
        </p:nvPicPr>
        <p:blipFill rotWithShape="1">
          <a:blip r:embed="rId4">
            <a:alphaModFix/>
          </a:blip>
          <a:srcRect b="0" l="0" r="24334" t="0"/>
          <a:stretch/>
        </p:blipFill>
        <p:spPr>
          <a:xfrm>
            <a:off x="4379976" y="1581912"/>
            <a:ext cx="4430250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3"/>
          <p:cNvSpPr/>
          <p:nvPr/>
        </p:nvSpPr>
        <p:spPr>
          <a:xfrm>
            <a:off x="4711950" y="3229850"/>
            <a:ext cx="408300" cy="1389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73"/>
          <p:cNvSpPr/>
          <p:nvPr/>
        </p:nvSpPr>
        <p:spPr>
          <a:xfrm rot="-1532">
            <a:off x="4007326" y="3137901"/>
            <a:ext cx="673200" cy="322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181575" y="2715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Summarization</a:t>
            </a:r>
            <a:endParaRPr sz="18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</a:t>
            </a:r>
            <a:endParaRPr/>
          </a:p>
        </p:txBody>
      </p:sp>
      <p:sp>
        <p:nvSpPr>
          <p:cNvPr id="766" name="Google Shape;766;p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one of the API you want to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use </a:t>
            </a:r>
            <a:r>
              <a:rPr b="1" lang="en"/>
              <a:t>ChatGPT API</a:t>
            </a:r>
            <a:r>
              <a:rPr lang="en"/>
              <a:t> in the following slides and later demonstrations.</a:t>
            </a:r>
            <a:endParaRPr/>
          </a:p>
        </p:txBody>
      </p:sp>
      <p:sp>
        <p:nvSpPr>
          <p:cNvPr id="767" name="Google Shape;76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75" y="1941122"/>
            <a:ext cx="6948076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1041100" y="2074825"/>
            <a:ext cx="228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74"/>
          <p:cNvSpPr/>
          <p:nvPr/>
        </p:nvSpPr>
        <p:spPr>
          <a:xfrm>
            <a:off x="1041100" y="2913925"/>
            <a:ext cx="228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74"/>
          <p:cNvSpPr txBox="1"/>
          <p:nvPr/>
        </p:nvSpPr>
        <p:spPr>
          <a:xfrm>
            <a:off x="1078025" y="2407100"/>
            <a:ext cx="63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Click one of these two buttons to unfold the codes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777" name="Google Shape;777;p75"/>
          <p:cNvSpPr txBox="1"/>
          <p:nvPr>
            <p:ph idx="1" type="body"/>
          </p:nvPr>
        </p:nvSpPr>
        <p:spPr>
          <a:xfrm>
            <a:off x="311700" y="1266325"/>
            <a:ext cx="4458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this cell to install the packages</a:t>
            </a:r>
            <a:endParaRPr/>
          </a:p>
        </p:txBody>
      </p:sp>
      <p:sp>
        <p:nvSpPr>
          <p:cNvPr id="778" name="Google Shape;77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00" y="1660975"/>
            <a:ext cx="3430025" cy="15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00" y="2212090"/>
            <a:ext cx="5101601" cy="237056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5"/>
          <p:cNvSpPr txBox="1"/>
          <p:nvPr>
            <p:ph idx="1" type="body"/>
          </p:nvPr>
        </p:nvSpPr>
        <p:spPr>
          <a:xfrm>
            <a:off x="4119050" y="1679625"/>
            <a:ext cx="4458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Enter your ChatGPT API key here and run this cell</a:t>
            </a:r>
            <a:endParaRPr/>
          </a:p>
        </p:txBody>
      </p:sp>
      <p:sp>
        <p:nvSpPr>
          <p:cNvPr id="782" name="Google Shape;782;p75"/>
          <p:cNvSpPr/>
          <p:nvPr/>
        </p:nvSpPr>
        <p:spPr>
          <a:xfrm>
            <a:off x="4216100" y="3382050"/>
            <a:ext cx="1056000" cy="10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75"/>
          <p:cNvSpPr txBox="1"/>
          <p:nvPr/>
        </p:nvSpPr>
        <p:spPr>
          <a:xfrm>
            <a:off x="376550" y="3208650"/>
            <a:ext cx="3307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ChatGPT API here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75"/>
          <p:cNvSpPr/>
          <p:nvPr/>
        </p:nvSpPr>
        <p:spPr>
          <a:xfrm>
            <a:off x="3588500" y="3304650"/>
            <a:ext cx="453900" cy="2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75"/>
          <p:cNvSpPr txBox="1"/>
          <p:nvPr/>
        </p:nvSpPr>
        <p:spPr>
          <a:xfrm>
            <a:off x="804825" y="4592675"/>
            <a:ext cx="7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Remember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to run these two cells whenever you reconnect to colab.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791" name="Google Shape;791;p76"/>
          <p:cNvSpPr txBox="1"/>
          <p:nvPr>
            <p:ph idx="1" type="body"/>
          </p:nvPr>
        </p:nvSpPr>
        <p:spPr>
          <a:xfrm>
            <a:off x="311700" y="1266325"/>
            <a:ext cx="47535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Under this text cell Part1: Summarization</a:t>
            </a:r>
            <a:endParaRPr/>
          </a:p>
        </p:txBody>
      </p:sp>
      <p:sp>
        <p:nvSpPr>
          <p:cNvPr id="792" name="Google Shape;79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0" y="1727796"/>
            <a:ext cx="5356276" cy="13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00" y="3473413"/>
            <a:ext cx="4457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6"/>
          <p:cNvSpPr txBox="1"/>
          <p:nvPr>
            <p:ph idx="1" type="body"/>
          </p:nvPr>
        </p:nvSpPr>
        <p:spPr>
          <a:xfrm>
            <a:off x="311700" y="3009825"/>
            <a:ext cx="87096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95"/>
              <a:t>Fill in your prompt for summarization in "FILL IN YOUR PROMPT" and </a:t>
            </a:r>
            <a:r>
              <a:rPr b="1" lang="en" sz="1595"/>
              <a:t>hit the run button</a:t>
            </a:r>
            <a:r>
              <a:rPr lang="en" sz="1595"/>
              <a:t>.</a:t>
            </a:r>
            <a:endParaRPr sz="1595"/>
          </a:p>
        </p:txBody>
      </p:sp>
      <p:sp>
        <p:nvSpPr>
          <p:cNvPr id="796" name="Google Shape;796;p76"/>
          <p:cNvSpPr/>
          <p:nvPr/>
        </p:nvSpPr>
        <p:spPr>
          <a:xfrm>
            <a:off x="2754125" y="3802625"/>
            <a:ext cx="1683600" cy="18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76"/>
          <p:cNvSpPr/>
          <p:nvPr/>
        </p:nvSpPr>
        <p:spPr>
          <a:xfrm>
            <a:off x="4572000" y="3739775"/>
            <a:ext cx="10116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76"/>
          <p:cNvSpPr txBox="1"/>
          <p:nvPr>
            <p:ph idx="1" type="body"/>
          </p:nvPr>
        </p:nvSpPr>
        <p:spPr>
          <a:xfrm>
            <a:off x="5717875" y="3522825"/>
            <a:ext cx="32730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“Please summarize this article for me.”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804" name="Google Shape;804;p77"/>
          <p:cNvSpPr txBox="1"/>
          <p:nvPr>
            <p:ph idx="1" type="body"/>
          </p:nvPr>
        </p:nvSpPr>
        <p:spPr>
          <a:xfrm>
            <a:off x="311700" y="1266325"/>
            <a:ext cx="3897600" cy="27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prompt you just filled in will be used in the API call to instruct ChatGPT what it should do</a:t>
            </a:r>
            <a:endParaRPr/>
          </a:p>
        </p:txBody>
      </p:sp>
      <p:sp>
        <p:nvSpPr>
          <p:cNvPr id="805" name="Google Shape;8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6" name="Google Shape;8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50" y="693362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7"/>
          <p:cNvSpPr/>
          <p:nvPr/>
        </p:nvSpPr>
        <p:spPr>
          <a:xfrm>
            <a:off x="5294676" y="3095450"/>
            <a:ext cx="5691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8" name="Google Shape;808;p77"/>
          <p:cNvCxnSpPr/>
          <p:nvPr/>
        </p:nvCxnSpPr>
        <p:spPr>
          <a:xfrm>
            <a:off x="6775050" y="3218525"/>
            <a:ext cx="1651500" cy="814200"/>
          </a:xfrm>
          <a:prstGeom prst="bentConnector3">
            <a:avLst>
              <a:gd fmla="val 116744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14" name="Google Shape;814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will be a gradio interface like this pop up.</a:t>
            </a:r>
            <a:endParaRPr/>
          </a:p>
        </p:txBody>
      </p:sp>
      <p:sp>
        <p:nvSpPr>
          <p:cNvPr id="815" name="Google Shape;81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8" y="1707200"/>
            <a:ext cx="5249324" cy="32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8"/>
          <p:cNvSpPr/>
          <p:nvPr/>
        </p:nvSpPr>
        <p:spPr>
          <a:xfrm>
            <a:off x="472550" y="3654950"/>
            <a:ext cx="5116800" cy="109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78"/>
          <p:cNvSpPr txBox="1"/>
          <p:nvPr/>
        </p:nvSpPr>
        <p:spPr>
          <a:xfrm>
            <a:off x="6527150" y="3573750"/>
            <a:ext cx="2200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Here you can enter whatever article you want to summarize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78"/>
          <p:cNvSpPr/>
          <p:nvPr/>
        </p:nvSpPr>
        <p:spPr>
          <a:xfrm>
            <a:off x="5633800" y="4046300"/>
            <a:ext cx="9378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25" name="Google Shape;825;p79"/>
          <p:cNvSpPr txBox="1"/>
          <p:nvPr>
            <p:ph idx="1" type="body"/>
          </p:nvPr>
        </p:nvSpPr>
        <p:spPr>
          <a:xfrm>
            <a:off x="311700" y="1266325"/>
            <a:ext cx="367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article will also be a part of the input to ChatGPT</a:t>
            </a:r>
            <a:endParaRPr/>
          </a:p>
        </p:txBody>
      </p:sp>
      <p:sp>
        <p:nvSpPr>
          <p:cNvPr id="826" name="Google Shape;82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000" y="585837"/>
            <a:ext cx="4521250" cy="4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9"/>
          <p:cNvSpPr/>
          <p:nvPr/>
        </p:nvSpPr>
        <p:spPr>
          <a:xfrm>
            <a:off x="6013229" y="2973675"/>
            <a:ext cx="631200" cy="2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9" name="Google Shape;829;p79"/>
          <p:cNvCxnSpPr>
            <a:stCxn id="828" idx="3"/>
          </p:cNvCxnSpPr>
          <p:nvPr/>
        </p:nvCxnSpPr>
        <p:spPr>
          <a:xfrm>
            <a:off x="6644429" y="3109425"/>
            <a:ext cx="1720800" cy="785100"/>
          </a:xfrm>
          <a:prstGeom prst="bentConnector3">
            <a:avLst>
              <a:gd fmla="val 111152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835" name="Google Shape;835;p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1736426"/>
            <a:ext cx="5774073" cy="29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0"/>
          <p:cNvSpPr/>
          <p:nvPr/>
        </p:nvSpPr>
        <p:spPr>
          <a:xfrm>
            <a:off x="457775" y="3219300"/>
            <a:ext cx="5663400" cy="65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80"/>
          <p:cNvSpPr txBox="1"/>
          <p:nvPr/>
        </p:nvSpPr>
        <p:spPr>
          <a:xfrm>
            <a:off x="6955625" y="1841800"/>
            <a:ext cx="2414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can use this slider to adjust the temperature here.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higher the temperature, the more creative response you will get.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80"/>
          <p:cNvSpPr/>
          <p:nvPr/>
        </p:nvSpPr>
        <p:spPr>
          <a:xfrm>
            <a:off x="6165425" y="3337475"/>
            <a:ext cx="790200" cy="31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80"/>
          <p:cNvSpPr/>
          <p:nvPr/>
        </p:nvSpPr>
        <p:spPr>
          <a:xfrm>
            <a:off x="446700" y="3802625"/>
            <a:ext cx="2831700" cy="3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80"/>
          <p:cNvSpPr txBox="1"/>
          <p:nvPr/>
        </p:nvSpPr>
        <p:spPr>
          <a:xfrm>
            <a:off x="391350" y="4038750"/>
            <a:ext cx="3435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1E1E1E"/>
                </a:highlight>
                <a:latin typeface="Open Sans"/>
                <a:ea typeface="Open Sans"/>
                <a:cs typeface="Open Sans"/>
                <a:sym typeface="Open Sans"/>
              </a:rPr>
              <a:t>Hit “Send” to get the response.</a:t>
            </a:r>
            <a:endParaRPr sz="1800">
              <a:solidFill>
                <a:schemeClr val="lt1"/>
              </a:solidFill>
              <a:highlight>
                <a:srgbClr val="1E1E1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848" name="Google Shape;848;p81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response will display in gradio like this</a:t>
            </a:r>
            <a:endParaRPr/>
          </a:p>
        </p:txBody>
      </p:sp>
      <p:sp>
        <p:nvSpPr>
          <p:cNvPr id="849" name="Google Shape;84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5073"/>
            <a:ext cx="7730750" cy="31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1"/>
          <p:cNvSpPr/>
          <p:nvPr/>
        </p:nvSpPr>
        <p:spPr>
          <a:xfrm>
            <a:off x="446700" y="3344825"/>
            <a:ext cx="7269300" cy="73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0"/>
              <a:t>Creating Your Own Application Using ChatGPT API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ChatGPT return the response by following you what you ask it to do</a:t>
            </a:r>
            <a:endParaRPr/>
          </a:p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6475350" y="3491050"/>
            <a:ext cx="2545800" cy="676200"/>
          </a:xfrm>
          <a:prstGeom prst="roundRect">
            <a:avLst>
              <a:gd fmla="val 16667" name="adj"/>
            </a:avLst>
          </a:prstGeom>
          <a:solidFill>
            <a:srgbClr val="4DB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ChatGPT model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5054838" y="2267475"/>
            <a:ext cx="7800" cy="28404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" name="Google Shape;175;p19"/>
          <p:cNvSpPr/>
          <p:nvPr/>
        </p:nvSpPr>
        <p:spPr>
          <a:xfrm flipH="1" rot="-5402127">
            <a:off x="4931875" y="2613350"/>
            <a:ext cx="484800" cy="3731100"/>
          </a:xfrm>
          <a:prstGeom prst="bentUpArrow">
            <a:avLst>
              <a:gd fmla="val 30087" name="adj1"/>
              <a:gd fmla="val 31791" name="adj2"/>
              <a:gd fmla="val 36364" name="adj3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6" name="Google Shape;176;p19"/>
          <p:cNvGrpSpPr/>
          <p:nvPr/>
        </p:nvGrpSpPr>
        <p:grpSpPr>
          <a:xfrm>
            <a:off x="161250" y="2032675"/>
            <a:ext cx="3086100" cy="2940825"/>
            <a:chOff x="836800" y="2040350"/>
            <a:chExt cx="3086100" cy="2940825"/>
          </a:xfrm>
        </p:grpSpPr>
        <p:sp>
          <p:nvSpPr>
            <p:cNvPr id="177" name="Google Shape;177;p19"/>
            <p:cNvSpPr/>
            <p:nvPr/>
          </p:nvSpPr>
          <p:spPr>
            <a:xfrm>
              <a:off x="836800" y="2095775"/>
              <a:ext cx="3086100" cy="2885400"/>
            </a:xfrm>
            <a:prstGeom prst="roundRect">
              <a:avLst>
                <a:gd fmla="val 7417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024300" y="2800350"/>
              <a:ext cx="2711100" cy="676200"/>
            </a:xfrm>
            <a:prstGeom prst="roundRect">
              <a:avLst>
                <a:gd fmla="val 74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Human evaluation is indispensable and inevitable for assessing the quality of texts generated by machine learning models or written by humans.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1006800" y="2394075"/>
              <a:ext cx="15432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948100" y="3576375"/>
              <a:ext cx="2809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Paragraph with emoji:</a:t>
              </a:r>
              <a:endParaRPr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024300" y="3937750"/>
              <a:ext cx="2711100" cy="877800"/>
            </a:xfrm>
            <a:prstGeom prst="roundRect">
              <a:avLst>
                <a:gd fmla="val 7417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Human evaluation 🧑‍🔬 is indispensable and inevitable 🚫 for assessing the quality of texts 📝 generated by machine learning models 🤖 or written by humans 📖.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1289350" y="2040350"/>
              <a:ext cx="2127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Open Sans"/>
                  <a:ea typeface="Open Sans"/>
                  <a:cs typeface="Open Sans"/>
                  <a:sym typeface="Open Sans"/>
                </a:rPr>
                <a:t>Emoji Adder App</a:t>
              </a:r>
              <a:endParaRPr b="1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3301050" y="2170790"/>
            <a:ext cx="3831000" cy="1270960"/>
            <a:chOff x="3301050" y="2170790"/>
            <a:chExt cx="3831000" cy="1270960"/>
          </a:xfrm>
        </p:grpSpPr>
        <p:sp>
          <p:nvSpPr>
            <p:cNvPr id="184" name="Google Shape;184;p19"/>
            <p:cNvSpPr/>
            <p:nvPr/>
          </p:nvSpPr>
          <p:spPr>
            <a:xfrm flipH="1" rot="10800000">
              <a:off x="3301050" y="2835150"/>
              <a:ext cx="3831000" cy="606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5" name="Google Shape;18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6775" y="2170790"/>
              <a:ext cx="3086100" cy="113854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4043988" y="4327700"/>
            <a:ext cx="2345100" cy="454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Response: ………..</a:t>
            </a:r>
            <a:endParaRPr sz="1500"/>
          </a:p>
        </p:txBody>
      </p:sp>
      <p:cxnSp>
        <p:nvCxnSpPr>
          <p:cNvPr id="187" name="Google Shape;187;p19"/>
          <p:cNvCxnSpPr/>
          <p:nvPr/>
        </p:nvCxnSpPr>
        <p:spPr>
          <a:xfrm flipH="1">
            <a:off x="5349450" y="3938225"/>
            <a:ext cx="177900" cy="2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57" name="Google Shape;857;p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tasks, after you get a satisfied result. Make sure to hit the </a:t>
            </a:r>
            <a:r>
              <a:rPr b="1" lang="en"/>
              <a:t>“Export”</a:t>
            </a:r>
            <a:r>
              <a:rPr lang="en"/>
              <a:t> button.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If you hit the “Export” button </a:t>
            </a:r>
            <a:r>
              <a:rPr lang="en">
                <a:solidFill>
                  <a:srgbClr val="FF0000"/>
                </a:solidFill>
              </a:rPr>
              <a:t>again, the old file will be replaced.</a:t>
            </a:r>
            <a:endParaRPr/>
          </a:p>
        </p:txBody>
      </p:sp>
      <p:sp>
        <p:nvSpPr>
          <p:cNvPr id="858" name="Google Shape;85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12" y="2610513"/>
            <a:ext cx="7553876" cy="14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results</a:t>
            </a:r>
            <a:endParaRPr/>
          </a:p>
        </p:txBody>
      </p:sp>
      <p:sp>
        <p:nvSpPr>
          <p:cNvPr id="865" name="Google Shape;865;p8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that, you will see the file appeared in the file list.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sure to download it to your own computer before it disappear.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6" name="Google Shape;86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50" y="2240100"/>
            <a:ext cx="3538281" cy="26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03" y="2240100"/>
            <a:ext cx="3479747" cy="26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save your results … </a:t>
            </a:r>
            <a:endParaRPr/>
          </a:p>
        </p:txBody>
      </p:sp>
      <p:sp>
        <p:nvSpPr>
          <p:cNvPr id="874" name="Google Shape;874;p84"/>
          <p:cNvSpPr txBox="1"/>
          <p:nvPr>
            <p:ph idx="1" type="body"/>
          </p:nvPr>
        </p:nvSpPr>
        <p:spPr>
          <a:xfrm>
            <a:off x="311700" y="1266325"/>
            <a:ext cx="85206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 to “Check and print your result” for the corresponding part</a:t>
            </a:r>
            <a:endParaRPr/>
          </a:p>
        </p:txBody>
      </p:sp>
      <p:sp>
        <p:nvSpPr>
          <p:cNvPr id="875" name="Google Shape;87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6" name="Google Shape;8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6" y="1823375"/>
            <a:ext cx="4816273" cy="14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4"/>
          <p:cNvSpPr txBox="1"/>
          <p:nvPr>
            <p:ph idx="1" type="body"/>
          </p:nvPr>
        </p:nvSpPr>
        <p:spPr>
          <a:xfrm>
            <a:off x="5513175" y="2349825"/>
            <a:ext cx="1089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RUN IT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3" name="Google Shape;8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736" y="737006"/>
            <a:ext cx="3536974" cy="36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5"/>
          <p:cNvSpPr/>
          <p:nvPr/>
        </p:nvSpPr>
        <p:spPr>
          <a:xfrm>
            <a:off x="4664332" y="3034250"/>
            <a:ext cx="604800" cy="2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85"/>
          <p:cNvSpPr txBox="1"/>
          <p:nvPr>
            <p:ph idx="1" type="body"/>
          </p:nvPr>
        </p:nvSpPr>
        <p:spPr>
          <a:xfrm>
            <a:off x="4463736" y="2020800"/>
            <a:ext cx="10059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Paste</a:t>
            </a:r>
            <a:endParaRPr/>
          </a:p>
        </p:txBody>
      </p:sp>
      <p:pic>
        <p:nvPicPr>
          <p:cNvPr id="886" name="Google Shape;8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87" y="568400"/>
            <a:ext cx="4326451" cy="40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1</a:t>
            </a:r>
            <a:endParaRPr/>
          </a:p>
        </p:txBody>
      </p:sp>
      <p:sp>
        <p:nvSpPr>
          <p:cNvPr id="892" name="Google Shape;89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2: </a:t>
            </a:r>
            <a:r>
              <a:rPr lang="en"/>
              <a:t>Role Playing</a:t>
            </a:r>
            <a:endParaRPr/>
          </a:p>
        </p:txBody>
      </p:sp>
      <p:sp>
        <p:nvSpPr>
          <p:cNvPr id="898" name="Google Shape;89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Role Playing</a:t>
            </a:r>
            <a:endParaRPr/>
          </a:p>
        </p:txBody>
      </p:sp>
      <p:sp>
        <p:nvSpPr>
          <p:cNvPr id="904" name="Google Shape;904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want you to design a bot service that you can </a:t>
            </a:r>
            <a:r>
              <a:rPr b="1" lang="en" sz="1500"/>
              <a:t>play a role play game </a:t>
            </a:r>
            <a:r>
              <a:rPr lang="en" sz="1500"/>
              <a:t>with the LM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Engage in a </a:t>
            </a:r>
            <a:r>
              <a:rPr b="1" lang="en" sz="1500"/>
              <a:t>multi-turn conversation</a:t>
            </a:r>
            <a:r>
              <a:rPr lang="en" sz="1500"/>
              <a:t> with the LM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Prompt</a:t>
            </a:r>
            <a:r>
              <a:rPr lang="en" sz="1500"/>
              <a:t>: Tell the chatbot to play whatever character.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Later i</a:t>
            </a:r>
            <a:r>
              <a:rPr b="1" lang="en" sz="1500"/>
              <a:t>nputs</a:t>
            </a:r>
            <a:r>
              <a:rPr lang="en" sz="1500"/>
              <a:t>: Interact with the chatbot.</a:t>
            </a:r>
            <a:endParaRPr sz="1500"/>
          </a:p>
        </p:txBody>
      </p:sp>
      <p:sp>
        <p:nvSpPr>
          <p:cNvPr id="905" name="Google Shape;905;p88"/>
          <p:cNvSpPr/>
          <p:nvPr/>
        </p:nvSpPr>
        <p:spPr>
          <a:xfrm>
            <a:off x="1243550" y="3417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88"/>
          <p:cNvSpPr/>
          <p:nvPr/>
        </p:nvSpPr>
        <p:spPr>
          <a:xfrm>
            <a:off x="6234225" y="3417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88"/>
          <p:cNvSpPr/>
          <p:nvPr/>
        </p:nvSpPr>
        <p:spPr>
          <a:xfrm>
            <a:off x="3208375" y="36241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88"/>
          <p:cNvSpPr txBox="1"/>
          <p:nvPr/>
        </p:nvSpPr>
        <p:spPr>
          <a:xfrm>
            <a:off x="3014450" y="2950375"/>
            <a:ext cx="330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I want you to act as a pirate. Explain your job to me.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88"/>
          <p:cNvSpPr/>
          <p:nvPr/>
        </p:nvSpPr>
        <p:spPr>
          <a:xfrm flipH="1">
            <a:off x="3205950" y="42202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88"/>
          <p:cNvSpPr txBox="1"/>
          <p:nvPr/>
        </p:nvSpPr>
        <p:spPr>
          <a:xfrm>
            <a:off x="3080676" y="4375350"/>
            <a:ext cx="308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I'm a digital pirate, sailing the info-seas! 🏴‍☠️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Rules: </a:t>
            </a:r>
            <a:r>
              <a:rPr lang="en"/>
              <a:t>Role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9"/>
          <p:cNvSpPr txBox="1"/>
          <p:nvPr>
            <p:ph idx="1" type="body"/>
          </p:nvPr>
        </p:nvSpPr>
        <p:spPr>
          <a:xfrm>
            <a:off x="311700" y="1266325"/>
            <a:ext cx="85206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Communicate with the LM for </a:t>
            </a:r>
            <a:r>
              <a:rPr b="1" lang="en">
                <a:solidFill>
                  <a:srgbClr val="FF0000"/>
                </a:solidFill>
              </a:rPr>
              <a:t>2</a:t>
            </a:r>
            <a:r>
              <a:rPr b="1" lang="en">
                <a:solidFill>
                  <a:srgbClr val="FF0000"/>
                </a:solidFill>
              </a:rPr>
              <a:t> rounds (excluding the prompt)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 → LM, LM Response (</a:t>
            </a:r>
            <a:r>
              <a:rPr lang="en"/>
              <a:t>這樣算一次</a:t>
            </a:r>
            <a:r>
              <a:rPr lang="en"/>
              <a:t>)</a:t>
            </a:r>
            <a:endParaRPr/>
          </a:p>
        </p:txBody>
      </p:sp>
      <p:sp>
        <p:nvSpPr>
          <p:cNvPr id="918" name="Google Shape;918;p89"/>
          <p:cNvSpPr/>
          <p:nvPr/>
        </p:nvSpPr>
        <p:spPr>
          <a:xfrm>
            <a:off x="1243550" y="2655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89"/>
          <p:cNvSpPr/>
          <p:nvPr/>
        </p:nvSpPr>
        <p:spPr>
          <a:xfrm>
            <a:off x="6234225" y="26550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89"/>
          <p:cNvSpPr/>
          <p:nvPr/>
        </p:nvSpPr>
        <p:spPr>
          <a:xfrm>
            <a:off x="3208375" y="29383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2974676" y="2291800"/>
            <a:ext cx="33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You are Shakespeare. Write me a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really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 short poem.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89"/>
          <p:cNvSpPr/>
          <p:nvPr/>
        </p:nvSpPr>
        <p:spPr>
          <a:xfrm flipH="1">
            <a:off x="3205950" y="33820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3" name="Google Shape;923;p89"/>
          <p:cNvSpPr txBox="1"/>
          <p:nvPr/>
        </p:nvSpPr>
        <p:spPr>
          <a:xfrm>
            <a:off x="2867400" y="3645625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"In moon's soft glow and star's tender light, Love whispers true in the hush of night."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89"/>
          <p:cNvSpPr txBox="1"/>
          <p:nvPr/>
        </p:nvSpPr>
        <p:spPr>
          <a:xfrm>
            <a:off x="104650" y="45319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Note: Observe the multi-turn conversation (history of conversation recorded)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" name="Google Shape;9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0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90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6" name="Google Shape;936;p90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90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8" name="Google Shape;93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75" y="1068399"/>
            <a:ext cx="3553690" cy="30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0"/>
          <p:cNvSpPr/>
          <p:nvPr/>
        </p:nvSpPr>
        <p:spPr>
          <a:xfrm>
            <a:off x="4885913" y="2374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90"/>
          <p:cNvSpPr/>
          <p:nvPr/>
        </p:nvSpPr>
        <p:spPr>
          <a:xfrm>
            <a:off x="5593275" y="1812700"/>
            <a:ext cx="3338700" cy="642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90"/>
          <p:cNvSpPr txBox="1"/>
          <p:nvPr/>
        </p:nvSpPr>
        <p:spPr>
          <a:xfrm>
            <a:off x="6000525" y="1421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1"/>
          <p:cNvSpPr txBox="1"/>
          <p:nvPr>
            <p:ph idx="12" type="sldNum"/>
          </p:nvPr>
        </p:nvSpPr>
        <p:spPr>
          <a:xfrm>
            <a:off x="8441097" y="4544557"/>
            <a:ext cx="517500" cy="3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7" name="Google Shape;9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1"/>
          <p:cNvSpPr/>
          <p:nvPr/>
        </p:nvSpPr>
        <p:spPr>
          <a:xfrm>
            <a:off x="303579" y="1025071"/>
            <a:ext cx="3841800" cy="15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91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91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2" name="Google Shape;95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475" y="102507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1"/>
          <p:cNvSpPr/>
          <p:nvPr/>
        </p:nvSpPr>
        <p:spPr>
          <a:xfrm>
            <a:off x="5248095" y="3208484"/>
            <a:ext cx="3604200" cy="826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5733140" y="279032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</a:t>
            </a: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91"/>
          <p:cNvSpPr/>
          <p:nvPr/>
        </p:nvSpPr>
        <p:spPr>
          <a:xfrm>
            <a:off x="4418625" y="2457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applications using ChatGPT with its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call the ChatGPT API (and other APIs)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will learn how to design the prompts to achieve the functionality you want</a:t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00" y="3191829"/>
            <a:ext cx="4416200" cy="162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0"/>
          <p:cNvSpPr/>
          <p:nvPr/>
        </p:nvSpPr>
        <p:spPr>
          <a:xfrm>
            <a:off x="2656200" y="3968950"/>
            <a:ext cx="4107300" cy="19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2003000" y="3738625"/>
            <a:ext cx="36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0"/>
          <p:cNvSpPr txBox="1"/>
          <p:nvPr/>
        </p:nvSpPr>
        <p:spPr>
          <a:xfrm>
            <a:off x="1588400" y="3423875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893200" y="3867700"/>
            <a:ext cx="414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2229188" y="4064950"/>
            <a:ext cx="36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525" y="297825"/>
            <a:ext cx="3275925" cy="4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4" name="Google Shape;96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01" y="975775"/>
            <a:ext cx="4701764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2"/>
          <p:cNvSpPr/>
          <p:nvPr/>
        </p:nvSpPr>
        <p:spPr>
          <a:xfrm>
            <a:off x="387900" y="3980200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92"/>
          <p:cNvSpPr/>
          <p:nvPr/>
        </p:nvSpPr>
        <p:spPr>
          <a:xfrm>
            <a:off x="4426050" y="3877775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92"/>
          <p:cNvSpPr txBox="1"/>
          <p:nvPr/>
        </p:nvSpPr>
        <p:spPr>
          <a:xfrm>
            <a:off x="366600" y="3561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92"/>
          <p:cNvSpPr txBox="1"/>
          <p:nvPr/>
        </p:nvSpPr>
        <p:spPr>
          <a:xfrm>
            <a:off x="4107900" y="41492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92"/>
          <p:cNvSpPr/>
          <p:nvPr/>
        </p:nvSpPr>
        <p:spPr>
          <a:xfrm>
            <a:off x="5776450" y="2427350"/>
            <a:ext cx="675900" cy="14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92"/>
          <p:cNvSpPr txBox="1"/>
          <p:nvPr/>
        </p:nvSpPr>
        <p:spPr>
          <a:xfrm>
            <a:off x="4911554" y="2217396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92"/>
          <p:cNvSpPr/>
          <p:nvPr/>
        </p:nvSpPr>
        <p:spPr>
          <a:xfrm rot="-2194151">
            <a:off x="3852638" y="3069429"/>
            <a:ext cx="2080589" cy="32274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92"/>
          <p:cNvSpPr/>
          <p:nvPr/>
        </p:nvSpPr>
        <p:spPr>
          <a:xfrm>
            <a:off x="5572400" y="3231875"/>
            <a:ext cx="2524200" cy="7482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92"/>
          <p:cNvSpPr/>
          <p:nvPr/>
        </p:nvSpPr>
        <p:spPr>
          <a:xfrm rot="-2700830">
            <a:off x="4757606" y="3692240"/>
            <a:ext cx="878439" cy="32286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6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7067250" y="35463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6498450" y="2481375"/>
            <a:ext cx="1830900" cy="1067400"/>
            <a:chOff x="6498450" y="2481375"/>
            <a:chExt cx="1830900" cy="1067400"/>
          </a:xfrm>
        </p:grpSpPr>
        <p:cxnSp>
          <p:nvCxnSpPr>
            <p:cNvPr id="976" name="Google Shape;976;p92"/>
            <p:cNvCxnSpPr>
              <a:endCxn id="974" idx="0"/>
            </p:cNvCxnSpPr>
            <p:nvPr/>
          </p:nvCxnSpPr>
          <p:spPr>
            <a:xfrm>
              <a:off x="6498450" y="2481375"/>
              <a:ext cx="1830900" cy="1065000"/>
            </a:xfrm>
            <a:prstGeom prst="bentConnector2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92"/>
            <p:cNvCxnSpPr>
              <a:stCxn id="974" idx="0"/>
            </p:cNvCxnSpPr>
            <p:nvPr/>
          </p:nvCxnSpPr>
          <p:spPr>
            <a:xfrm flipH="1">
              <a:off x="6898050" y="3546375"/>
              <a:ext cx="1431300" cy="24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5" name="Google Shape;98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0" y="971975"/>
            <a:ext cx="4219590" cy="35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3"/>
          <p:cNvSpPr/>
          <p:nvPr/>
        </p:nvSpPr>
        <p:spPr>
          <a:xfrm>
            <a:off x="370054" y="1069371"/>
            <a:ext cx="3841800" cy="15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93"/>
          <p:cNvSpPr txBox="1"/>
          <p:nvPr/>
        </p:nvSpPr>
        <p:spPr>
          <a:xfrm>
            <a:off x="827539" y="2524700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93"/>
          <p:cNvSpPr/>
          <p:nvPr/>
        </p:nvSpPr>
        <p:spPr>
          <a:xfrm>
            <a:off x="138349" y="4206378"/>
            <a:ext cx="3592200" cy="20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93"/>
          <p:cNvSpPr txBox="1"/>
          <p:nvPr/>
        </p:nvSpPr>
        <p:spPr>
          <a:xfrm>
            <a:off x="417265" y="380552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93"/>
          <p:cNvSpPr/>
          <p:nvPr/>
        </p:nvSpPr>
        <p:spPr>
          <a:xfrm>
            <a:off x="4911050" y="1266325"/>
            <a:ext cx="4135800" cy="846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93"/>
          <p:cNvSpPr txBox="1"/>
          <p:nvPr/>
        </p:nvSpPr>
        <p:spPr>
          <a:xfrm>
            <a:off x="5363189" y="-37875"/>
            <a:ext cx="2437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History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93"/>
          <p:cNvSpPr/>
          <p:nvPr/>
        </p:nvSpPr>
        <p:spPr>
          <a:xfrm rot="1624">
            <a:off x="4211849" y="1527925"/>
            <a:ext cx="635100" cy="322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93"/>
          <p:cNvSpPr txBox="1"/>
          <p:nvPr/>
        </p:nvSpPr>
        <p:spPr>
          <a:xfrm>
            <a:off x="5363188" y="202425"/>
            <a:ext cx="4474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user: The input you typed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assistant: The output the bot generated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93"/>
          <p:cNvSpPr/>
          <p:nvPr/>
        </p:nvSpPr>
        <p:spPr>
          <a:xfrm>
            <a:off x="4571994" y="2413125"/>
            <a:ext cx="11352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5776104" y="2254671"/>
            <a:ext cx="24057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New Input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93"/>
          <p:cNvSpPr/>
          <p:nvPr/>
        </p:nvSpPr>
        <p:spPr>
          <a:xfrm rot="-3048761">
            <a:off x="2721287" y="3240537"/>
            <a:ext cx="2096675" cy="32282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93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manually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200" y="86829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4"/>
          <p:cNvSpPr/>
          <p:nvPr/>
        </p:nvSpPr>
        <p:spPr>
          <a:xfrm>
            <a:off x="629570" y="3335834"/>
            <a:ext cx="3604200" cy="826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94"/>
          <p:cNvSpPr txBox="1"/>
          <p:nvPr/>
        </p:nvSpPr>
        <p:spPr>
          <a:xfrm>
            <a:off x="1114615" y="2917671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94"/>
          <p:cNvSpPr/>
          <p:nvPr/>
        </p:nvSpPr>
        <p:spPr>
          <a:xfrm>
            <a:off x="4700300" y="2755850"/>
            <a:ext cx="740700" cy="253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94"/>
          <p:cNvSpPr txBox="1"/>
          <p:nvPr/>
        </p:nvSpPr>
        <p:spPr>
          <a:xfrm>
            <a:off x="4851625" y="2409750"/>
            <a:ext cx="1411500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New Output</a:t>
            </a:r>
            <a:endParaRPr sz="16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94"/>
          <p:cNvSpPr/>
          <p:nvPr/>
        </p:nvSpPr>
        <p:spPr>
          <a:xfrm rot="-1454034">
            <a:off x="4253700" y="3125469"/>
            <a:ext cx="636599" cy="32306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1" name="Google Shape;1011;p94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0" y="874146"/>
            <a:ext cx="4474800" cy="363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1152424"/>
            <a:ext cx="4032825" cy="332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5"/>
          <p:cNvSpPr txBox="1"/>
          <p:nvPr/>
        </p:nvSpPr>
        <p:spPr>
          <a:xfrm>
            <a:off x="1035300" y="4551125"/>
            <a:ext cx="7908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When using API, you have to record the history manually.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95"/>
          <p:cNvSpPr/>
          <p:nvPr/>
        </p:nvSpPr>
        <p:spPr>
          <a:xfrm>
            <a:off x="634000" y="1203525"/>
            <a:ext cx="3656100" cy="295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95"/>
          <p:cNvSpPr/>
          <p:nvPr/>
        </p:nvSpPr>
        <p:spPr>
          <a:xfrm>
            <a:off x="4546350" y="3935650"/>
            <a:ext cx="4072200" cy="387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95"/>
          <p:cNvSpPr txBox="1"/>
          <p:nvPr/>
        </p:nvSpPr>
        <p:spPr>
          <a:xfrm>
            <a:off x="1823440" y="231854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</a:t>
            </a: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95"/>
          <p:cNvSpPr txBox="1"/>
          <p:nvPr/>
        </p:nvSpPr>
        <p:spPr>
          <a:xfrm>
            <a:off x="6833265" y="3540096"/>
            <a:ext cx="2379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Whole Dialogue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96"/>
          <p:cNvPicPr preferRelativeResize="0"/>
          <p:nvPr/>
        </p:nvPicPr>
        <p:blipFill rotWithShape="1">
          <a:blip r:embed="rId3">
            <a:alphaModFix/>
          </a:blip>
          <a:srcRect b="0" l="0" r="43191" t="0"/>
          <a:stretch/>
        </p:blipFill>
        <p:spPr>
          <a:xfrm>
            <a:off x="464950" y="3596750"/>
            <a:ext cx="6746725" cy="1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032" name="Google Shape;1032;p96"/>
          <p:cNvSpPr txBox="1"/>
          <p:nvPr>
            <p:ph idx="1" type="body"/>
          </p:nvPr>
        </p:nvSpPr>
        <p:spPr>
          <a:xfrm>
            <a:off x="388750" y="2454200"/>
            <a:ext cx="8520600" cy="9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Role: </a:t>
            </a:r>
            <a:r>
              <a:rPr b="1" lang="en">
                <a:solidFill>
                  <a:srgbClr val="FF0000"/>
                </a:solidFill>
              </a:rPr>
              <a:t>Fill in the role you want and it will be in the red block below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Input: </a:t>
            </a:r>
            <a:r>
              <a:rPr b="1" lang="en">
                <a:solidFill>
                  <a:srgbClr val="38761D"/>
                </a:solidFill>
              </a:rPr>
              <a:t>Actual Input for conversation. 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33" name="Google Shape;103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96"/>
          <p:cNvSpPr/>
          <p:nvPr/>
        </p:nvSpPr>
        <p:spPr>
          <a:xfrm>
            <a:off x="497453" y="3596750"/>
            <a:ext cx="6688500" cy="6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96"/>
          <p:cNvSpPr/>
          <p:nvPr/>
        </p:nvSpPr>
        <p:spPr>
          <a:xfrm>
            <a:off x="497453" y="4308468"/>
            <a:ext cx="6688500" cy="5658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96"/>
          <p:cNvSpPr/>
          <p:nvPr/>
        </p:nvSpPr>
        <p:spPr>
          <a:xfrm>
            <a:off x="649200" y="3922325"/>
            <a:ext cx="1465800" cy="229500"/>
          </a:xfrm>
          <a:prstGeom prst="rect">
            <a:avLst/>
          </a:prstGeom>
          <a:solidFill>
            <a:srgbClr val="202A37"/>
          </a:solidFill>
          <a:ln cap="flat" cmpd="sng" w="9525">
            <a:solidFill>
              <a:srgbClr val="202A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7" name="Google Shape;103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" y="1091021"/>
            <a:ext cx="5711910" cy="1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2</a:t>
            </a:r>
            <a:endParaRPr/>
          </a:p>
        </p:txBody>
      </p:sp>
      <p:sp>
        <p:nvSpPr>
          <p:cNvPr id="1043" name="Google Shape;10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Introduction: </a:t>
            </a:r>
            <a:br>
              <a:rPr lang="en"/>
            </a:br>
            <a:r>
              <a:rPr lang="en"/>
              <a:t>Task 3: Customize Task</a:t>
            </a:r>
            <a:endParaRPr/>
          </a:p>
        </p:txBody>
      </p:sp>
      <p:sp>
        <p:nvSpPr>
          <p:cNvPr id="1049" name="Google Shape;104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55" name="Google Shape;1055;p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7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We want you to create a customized service bot.</a:t>
            </a:r>
            <a:br>
              <a:rPr lang="en" sz="2415"/>
            </a:br>
            <a:endParaRPr sz="2415"/>
          </a:p>
          <a:p>
            <a:pPr indent="-347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15"/>
              <a:t>You can think of any tasks that you want the Bot to do. For example,</a:t>
            </a:r>
            <a:endParaRPr sz="2415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can solve simple math problems</a:t>
            </a:r>
            <a:endParaRPr sz="2144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 bot that always output the antonym of the user’s input word</a:t>
            </a:r>
            <a:endParaRPr sz="2144"/>
          </a:p>
          <a:p>
            <a:pPr indent="-3341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44"/>
              <a:t>Any creative tasks that you can think of</a:t>
            </a:r>
            <a:endParaRPr sz="21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9"/>
          <p:cNvSpPr txBox="1"/>
          <p:nvPr>
            <p:ph idx="1" type="body"/>
          </p:nvPr>
        </p:nvSpPr>
        <p:spPr>
          <a:xfrm>
            <a:off x="1846625" y="3662550"/>
            <a:ext cx="4926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Be</a:t>
            </a:r>
            <a:r>
              <a:rPr b="1" lang="en" sz="5000">
                <a:solidFill>
                  <a:srgbClr val="000000"/>
                </a:solidFill>
              </a:rPr>
              <a:t> Creative!</a:t>
            </a:r>
            <a:endParaRPr b="1" sz="5000">
              <a:solidFill>
                <a:srgbClr val="000000"/>
              </a:solidFill>
            </a:endParaRPr>
          </a:p>
        </p:txBody>
      </p:sp>
      <p:sp>
        <p:nvSpPr>
          <p:cNvPr id="1057" name="Google Shape;105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8" name="Google Shape;105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449" y="2920674"/>
            <a:ext cx="2053175" cy="2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Customize Task</a:t>
            </a:r>
            <a:endParaRPr/>
          </a:p>
        </p:txBody>
      </p:sp>
      <p:sp>
        <p:nvSpPr>
          <p:cNvPr id="1064" name="Google Shape;1064;p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a </a:t>
            </a:r>
            <a:r>
              <a:rPr b="1" lang="en"/>
              <a:t>prompt</a:t>
            </a:r>
            <a:r>
              <a:rPr lang="en"/>
              <a:t> for LLM to perform a certain “Task” (</a:t>
            </a:r>
            <a:r>
              <a:rPr lang="en">
                <a:solidFill>
                  <a:srgbClr val="FF0000"/>
                </a:solidFill>
              </a:rPr>
              <a:t>Do not use tasks that will produce too long outputs, </a:t>
            </a:r>
            <a:r>
              <a:rPr lang="en">
                <a:solidFill>
                  <a:srgbClr val="FF0000"/>
                </a:solidFill>
              </a:rPr>
              <a:t>specifically</a:t>
            </a:r>
            <a:r>
              <a:rPr lang="en">
                <a:solidFill>
                  <a:srgbClr val="FF0000"/>
                </a:solidFill>
              </a:rPr>
              <a:t> 1k tokens).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Enter the </a:t>
            </a:r>
            <a:r>
              <a:rPr b="1" lang="en"/>
              <a:t>input</a:t>
            </a:r>
            <a:r>
              <a:rPr lang="en"/>
              <a:t> of “Task”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or </a:t>
            </a:r>
            <a:r>
              <a:rPr lang="en"/>
              <a:t>multiple</a:t>
            </a:r>
            <a:r>
              <a:rPr lang="en"/>
              <a:t> rounds are both ok, </a:t>
            </a:r>
            <a:r>
              <a:rPr lang="en">
                <a:solidFill>
                  <a:srgbClr val="FF0000"/>
                </a:solidFill>
              </a:rPr>
              <a:t>but do not exceed 3 rounds.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Export the conversation log </a:t>
            </a:r>
            <a:endParaRPr/>
          </a:p>
        </p:txBody>
      </p:sp>
      <p:sp>
        <p:nvSpPr>
          <p:cNvPr id="1065" name="Google Shape;1065;p100"/>
          <p:cNvSpPr/>
          <p:nvPr/>
        </p:nvSpPr>
        <p:spPr>
          <a:xfrm>
            <a:off x="1243550" y="35694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100"/>
          <p:cNvSpPr/>
          <p:nvPr/>
        </p:nvSpPr>
        <p:spPr>
          <a:xfrm>
            <a:off x="6234225" y="3569400"/>
            <a:ext cx="1770900" cy="1140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100"/>
          <p:cNvSpPr/>
          <p:nvPr/>
        </p:nvSpPr>
        <p:spPr>
          <a:xfrm>
            <a:off x="3208375" y="385270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100"/>
          <p:cNvSpPr txBox="1"/>
          <p:nvPr/>
        </p:nvSpPr>
        <p:spPr>
          <a:xfrm>
            <a:off x="2867400" y="2929300"/>
            <a:ext cx="34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Prompt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“Give me the antonym of the following words”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“Big”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100"/>
          <p:cNvSpPr/>
          <p:nvPr/>
        </p:nvSpPr>
        <p:spPr>
          <a:xfrm flipH="1">
            <a:off x="3205950" y="4296450"/>
            <a:ext cx="28368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100"/>
          <p:cNvSpPr txBox="1"/>
          <p:nvPr/>
        </p:nvSpPr>
        <p:spPr>
          <a:xfrm>
            <a:off x="2867400" y="4560025"/>
            <a:ext cx="340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Result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: “Small”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799800"/>
            <a:ext cx="4226624" cy="3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00" y="106927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1"/>
          <p:cNvSpPr/>
          <p:nvPr/>
        </p:nvSpPr>
        <p:spPr>
          <a:xfrm>
            <a:off x="185625" y="372547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101"/>
          <p:cNvSpPr txBox="1"/>
          <p:nvPr/>
        </p:nvSpPr>
        <p:spPr>
          <a:xfrm>
            <a:off x="240525" y="330722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101"/>
          <p:cNvSpPr/>
          <p:nvPr/>
        </p:nvSpPr>
        <p:spPr>
          <a:xfrm>
            <a:off x="150075" y="4034588"/>
            <a:ext cx="3791100" cy="21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2" name="Google Shape;1082;p101"/>
          <p:cNvSpPr txBox="1"/>
          <p:nvPr/>
        </p:nvSpPr>
        <p:spPr>
          <a:xfrm>
            <a:off x="240525" y="424730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101"/>
          <p:cNvSpPr/>
          <p:nvPr/>
        </p:nvSpPr>
        <p:spPr>
          <a:xfrm>
            <a:off x="4410188" y="2374950"/>
            <a:ext cx="454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101"/>
          <p:cNvSpPr/>
          <p:nvPr/>
        </p:nvSpPr>
        <p:spPr>
          <a:xfrm>
            <a:off x="5053150" y="1879150"/>
            <a:ext cx="3338700" cy="576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101"/>
          <p:cNvSpPr txBox="1"/>
          <p:nvPr/>
        </p:nvSpPr>
        <p:spPr>
          <a:xfrm>
            <a:off x="5460400" y="15099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101"/>
          <p:cNvSpPr/>
          <p:nvPr/>
        </p:nvSpPr>
        <p:spPr>
          <a:xfrm>
            <a:off x="3973275" y="3977640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01"/>
          <p:cNvSpPr txBox="1"/>
          <p:nvPr/>
        </p:nvSpPr>
        <p:spPr>
          <a:xfrm>
            <a:off x="3655125" y="424914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 in This Homework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how to build some simple </a:t>
            </a:r>
            <a:r>
              <a:rPr b="1" lang="en"/>
              <a:t>applications</a:t>
            </a:r>
            <a:r>
              <a:rPr lang="en"/>
              <a:t> using ChatGPT with its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write some codes         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some place to host the </a:t>
            </a:r>
            <a:r>
              <a:rPr b="1" lang="en"/>
              <a:t>APP        Gradio</a:t>
            </a:r>
            <a:endParaRPr b="1"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21"/>
          <p:cNvCxnSpPr/>
          <p:nvPr/>
        </p:nvCxnSpPr>
        <p:spPr>
          <a:xfrm>
            <a:off x="3723275" y="2280025"/>
            <a:ext cx="353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4471650" y="2610125"/>
            <a:ext cx="353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50" y="3281950"/>
            <a:ext cx="3559300" cy="1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75" y="3046725"/>
            <a:ext cx="1522300" cy="1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5" name="Google Shape;109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0" y="712250"/>
            <a:ext cx="4226624" cy="3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2"/>
          <p:cNvSpPr/>
          <p:nvPr/>
        </p:nvSpPr>
        <p:spPr>
          <a:xfrm>
            <a:off x="141300" y="3637925"/>
            <a:ext cx="37200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102"/>
          <p:cNvSpPr txBox="1"/>
          <p:nvPr/>
        </p:nvSpPr>
        <p:spPr>
          <a:xfrm>
            <a:off x="196200" y="3219675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102"/>
          <p:cNvSpPr/>
          <p:nvPr/>
        </p:nvSpPr>
        <p:spPr>
          <a:xfrm>
            <a:off x="105750" y="3947038"/>
            <a:ext cx="3791100" cy="212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102"/>
          <p:cNvSpPr txBox="1"/>
          <p:nvPr/>
        </p:nvSpPr>
        <p:spPr>
          <a:xfrm>
            <a:off x="196200" y="4159750"/>
            <a:ext cx="1702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102"/>
          <p:cNvSpPr/>
          <p:nvPr/>
        </p:nvSpPr>
        <p:spPr>
          <a:xfrm>
            <a:off x="7892000" y="2694050"/>
            <a:ext cx="484800" cy="2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102"/>
          <p:cNvSpPr txBox="1"/>
          <p:nvPr/>
        </p:nvSpPr>
        <p:spPr>
          <a:xfrm>
            <a:off x="7010695" y="2352188"/>
            <a:ext cx="11238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Prompt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102"/>
          <p:cNvSpPr/>
          <p:nvPr/>
        </p:nvSpPr>
        <p:spPr>
          <a:xfrm>
            <a:off x="5715000" y="3103300"/>
            <a:ext cx="683700" cy="1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102"/>
          <p:cNvSpPr txBox="1"/>
          <p:nvPr/>
        </p:nvSpPr>
        <p:spPr>
          <a:xfrm>
            <a:off x="4730200" y="2914937"/>
            <a:ext cx="1622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102"/>
          <p:cNvSpPr txBox="1"/>
          <p:nvPr/>
        </p:nvSpPr>
        <p:spPr>
          <a:xfrm>
            <a:off x="3772225" y="417735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102"/>
          <p:cNvSpPr/>
          <p:nvPr/>
        </p:nvSpPr>
        <p:spPr>
          <a:xfrm>
            <a:off x="5501325" y="3939700"/>
            <a:ext cx="2405700" cy="8304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102"/>
          <p:cNvSpPr txBox="1"/>
          <p:nvPr/>
        </p:nvSpPr>
        <p:spPr>
          <a:xfrm>
            <a:off x="7995575" y="4177338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Send</a:t>
            </a:r>
            <a:endParaRPr sz="1800">
              <a:solidFill>
                <a:srgbClr val="E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102"/>
          <p:cNvSpPr/>
          <p:nvPr/>
        </p:nvSpPr>
        <p:spPr>
          <a:xfrm>
            <a:off x="3922776" y="3917428"/>
            <a:ext cx="364500" cy="3483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8" name="Google Shape;1108;p102"/>
          <p:cNvCxnSpPr>
            <a:stCxn id="1107" idx="3"/>
            <a:endCxn id="1105" idx="1"/>
          </p:cNvCxnSpPr>
          <p:nvPr/>
        </p:nvCxnSpPr>
        <p:spPr>
          <a:xfrm>
            <a:off x="4287276" y="4091578"/>
            <a:ext cx="1214100" cy="263400"/>
          </a:xfrm>
          <a:prstGeom prst="straightConnector1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09" name="Google Shape;1109;p102"/>
          <p:cNvCxnSpPr>
            <a:endCxn id="1102" idx="1"/>
          </p:cNvCxnSpPr>
          <p:nvPr/>
        </p:nvCxnSpPr>
        <p:spPr>
          <a:xfrm flipH="1" rot="10800000">
            <a:off x="3902100" y="3161500"/>
            <a:ext cx="1812900" cy="748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110" name="Google Shape;1110;p102"/>
          <p:cNvCxnSpPr>
            <a:stCxn id="1096" idx="0"/>
            <a:endCxn id="1100" idx="0"/>
          </p:cNvCxnSpPr>
          <p:nvPr/>
        </p:nvCxnSpPr>
        <p:spPr>
          <a:xfrm rot="-5400000">
            <a:off x="4596000" y="99425"/>
            <a:ext cx="943800" cy="6133200"/>
          </a:xfrm>
          <a:prstGeom prst="bentConnector3">
            <a:avLst>
              <a:gd fmla="val 12523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2" y="0"/>
            <a:ext cx="3452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0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9" name="Google Shape;111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6"/>
            <a:ext cx="3607450" cy="3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03"/>
          <p:cNvSpPr/>
          <p:nvPr/>
        </p:nvSpPr>
        <p:spPr>
          <a:xfrm>
            <a:off x="499850" y="2076200"/>
            <a:ext cx="3338700" cy="576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1" name="Google Shape;1121;p103"/>
          <p:cNvSpPr txBox="1"/>
          <p:nvPr/>
        </p:nvSpPr>
        <p:spPr>
          <a:xfrm>
            <a:off x="907100" y="1707000"/>
            <a:ext cx="2524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1122;p103"/>
          <p:cNvSpPr/>
          <p:nvPr/>
        </p:nvSpPr>
        <p:spPr>
          <a:xfrm>
            <a:off x="5523275" y="3952700"/>
            <a:ext cx="454200" cy="148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103"/>
          <p:cNvSpPr txBox="1"/>
          <p:nvPr/>
        </p:nvSpPr>
        <p:spPr>
          <a:xfrm>
            <a:off x="4627125" y="3952700"/>
            <a:ext cx="1033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800">
              <a:solidFill>
                <a:srgbClr val="FFE5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4" name="Google Shape;1124;p103"/>
          <p:cNvSpPr/>
          <p:nvPr/>
        </p:nvSpPr>
        <p:spPr>
          <a:xfrm rot="2819323">
            <a:off x="3608794" y="3076226"/>
            <a:ext cx="2188399" cy="32284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03"/>
          <p:cNvSpPr txBox="1"/>
          <p:nvPr/>
        </p:nvSpPr>
        <p:spPr>
          <a:xfrm>
            <a:off x="195775" y="4569025"/>
            <a:ext cx="6700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Both single-turn and multi-turn is acceptable.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04"/>
          <p:cNvPicPr preferRelativeResize="0"/>
          <p:nvPr/>
        </p:nvPicPr>
        <p:blipFill rotWithShape="1">
          <a:blip r:embed="rId3">
            <a:alphaModFix/>
          </a:blip>
          <a:srcRect b="0" l="0" r="28171" t="0"/>
          <a:stretch/>
        </p:blipFill>
        <p:spPr>
          <a:xfrm>
            <a:off x="442950" y="3623675"/>
            <a:ext cx="6568601" cy="13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132" name="Google Shape;1132;p104"/>
          <p:cNvSpPr txBox="1"/>
          <p:nvPr>
            <p:ph idx="1" type="body"/>
          </p:nvPr>
        </p:nvSpPr>
        <p:spPr>
          <a:xfrm>
            <a:off x="442950" y="2364075"/>
            <a:ext cx="85206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rgbClr val="FF0000"/>
                </a:solidFill>
              </a:rPr>
              <a:t>Fill in the description of your task and it will be in the red block below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560">
                <a:solidFill>
                  <a:srgbClr val="FF0000"/>
                </a:solidFill>
              </a:rPr>
              <a:t>(e.g. Give antonym )</a:t>
            </a:r>
            <a:endParaRPr b="1" sz="156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 sz="1700">
                <a:solidFill>
                  <a:srgbClr val="38761D"/>
                </a:solidFill>
              </a:rPr>
              <a:t>Actual Input for conversation.</a:t>
            </a:r>
            <a:endParaRPr b="1" sz="156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560">
              <a:solidFill>
                <a:srgbClr val="FF0000"/>
              </a:solidFill>
            </a:endParaRPr>
          </a:p>
        </p:txBody>
      </p:sp>
      <p:sp>
        <p:nvSpPr>
          <p:cNvPr id="1133" name="Google Shape;113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104"/>
          <p:cNvSpPr/>
          <p:nvPr/>
        </p:nvSpPr>
        <p:spPr>
          <a:xfrm>
            <a:off x="477750" y="3666400"/>
            <a:ext cx="6487800" cy="60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104"/>
          <p:cNvSpPr/>
          <p:nvPr/>
        </p:nvSpPr>
        <p:spPr>
          <a:xfrm>
            <a:off x="477750" y="4350276"/>
            <a:ext cx="6487800" cy="5715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6" name="Google Shape;11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0" y="1029525"/>
            <a:ext cx="4230974" cy="1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Task 3</a:t>
            </a:r>
            <a:endParaRPr/>
          </a:p>
        </p:txBody>
      </p:sp>
      <p:sp>
        <p:nvSpPr>
          <p:cNvPr id="1142" name="Google Shape;114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Delete Your API Keys</a:t>
            </a:r>
            <a:endParaRPr/>
          </a:p>
        </p:txBody>
      </p:sp>
      <p:sp>
        <p:nvSpPr>
          <p:cNvPr id="1148" name="Google Shape;114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</a:t>
            </a:r>
            <a:endParaRPr/>
          </a:p>
        </p:txBody>
      </p:sp>
      <p:sp>
        <p:nvSpPr>
          <p:cNvPr id="1154" name="Google Shape;1154;p1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https://platform.openai.com/api-keys</a:t>
            </a:r>
            <a:r>
              <a:rPr lang="en"/>
              <a:t> </a:t>
            </a:r>
            <a:endParaRPr/>
          </a:p>
        </p:txBody>
      </p:sp>
      <p:sp>
        <p:nvSpPr>
          <p:cNvPr id="1155" name="Google Shape;1155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6" name="Google Shape;115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888" y="1867075"/>
            <a:ext cx="6810224" cy="3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7"/>
          <p:cNvSpPr/>
          <p:nvPr/>
        </p:nvSpPr>
        <p:spPr>
          <a:xfrm>
            <a:off x="7676875" y="3559225"/>
            <a:ext cx="192000" cy="139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107"/>
          <p:cNvSpPr txBox="1"/>
          <p:nvPr/>
        </p:nvSpPr>
        <p:spPr>
          <a:xfrm>
            <a:off x="6241300" y="2952750"/>
            <a:ext cx="23262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API</a:t>
            </a:r>
            <a:endParaRPr/>
          </a:p>
        </p:txBody>
      </p:sp>
      <p:sp>
        <p:nvSpPr>
          <p:cNvPr id="1164" name="Google Shape;1164;p10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https://aistudio.google.com/app/apikey</a:t>
            </a:r>
            <a:r>
              <a:rPr lang="en"/>
              <a:t> </a:t>
            </a:r>
            <a:endParaRPr/>
          </a:p>
        </p:txBody>
      </p:sp>
      <p:sp>
        <p:nvSpPr>
          <p:cNvPr id="1165" name="Google Shape;1165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6" name="Google Shape;116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09" y="1875071"/>
            <a:ext cx="5178975" cy="2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8"/>
          <p:cNvSpPr/>
          <p:nvPr/>
        </p:nvSpPr>
        <p:spPr>
          <a:xfrm>
            <a:off x="6563725" y="4088950"/>
            <a:ext cx="376200" cy="7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108"/>
          <p:cNvSpPr txBox="1"/>
          <p:nvPr/>
        </p:nvSpPr>
        <p:spPr>
          <a:xfrm>
            <a:off x="6264325" y="3244450"/>
            <a:ext cx="2326200" cy="476100"/>
          </a:xfrm>
          <a:prstGeom prst="rect">
            <a:avLst/>
          </a:prstGeom>
          <a:solidFill>
            <a:srgbClr val="F5F5F5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Click here to remove the delete API keys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You Might Encounter</a:t>
            </a:r>
            <a:endParaRPr/>
          </a:p>
        </p:txBody>
      </p:sp>
      <p:sp>
        <p:nvSpPr>
          <p:cNvPr id="1174" name="Google Shape;1174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ModuleNotFoundError : No module named ‘xxx’</a:t>
            </a:r>
            <a:endParaRPr/>
          </a:p>
        </p:txBody>
      </p:sp>
      <p:sp>
        <p:nvSpPr>
          <p:cNvPr id="1180" name="Google Shape;118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1" name="Google Shape;1181;p110"/>
          <p:cNvPicPr preferRelativeResize="0"/>
          <p:nvPr/>
        </p:nvPicPr>
        <p:blipFill rotWithShape="1">
          <a:blip r:embed="rId3">
            <a:alphaModFix/>
          </a:blip>
          <a:srcRect b="12388" l="5188" r="1493" t="0"/>
          <a:stretch/>
        </p:blipFill>
        <p:spPr>
          <a:xfrm>
            <a:off x="311700" y="1704725"/>
            <a:ext cx="4650099" cy="1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0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110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4" name="Google Shape;118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50" y="3860500"/>
            <a:ext cx="5106999" cy="9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0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110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installed the packages yet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110"/>
          <p:cNvSpPr/>
          <p:nvPr/>
        </p:nvSpPr>
        <p:spPr>
          <a:xfrm>
            <a:off x="1078850" y="3782875"/>
            <a:ext cx="605700" cy="553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110"/>
          <p:cNvSpPr txBox="1"/>
          <p:nvPr/>
        </p:nvSpPr>
        <p:spPr>
          <a:xfrm>
            <a:off x="1078850" y="3315575"/>
            <a:ext cx="74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Execute corresponding code block </a:t>
            </a:r>
            <a:r>
              <a:rPr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(e.g. !pip3 install xxx)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110"/>
          <p:cNvSpPr/>
          <p:nvPr/>
        </p:nvSpPr>
        <p:spPr>
          <a:xfrm>
            <a:off x="311700" y="2771675"/>
            <a:ext cx="2863200" cy="344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11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1137000" y="3671775"/>
            <a:ext cx="5440448" cy="13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NameError : name ‘List’ is not defined</a:t>
            </a:r>
            <a:endParaRPr/>
          </a:p>
        </p:txBody>
      </p:sp>
      <p:sp>
        <p:nvSpPr>
          <p:cNvPr id="1196" name="Google Shape;1196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111"/>
          <p:cNvSpPr txBox="1"/>
          <p:nvPr/>
        </p:nvSpPr>
        <p:spPr>
          <a:xfrm>
            <a:off x="311700" y="1248475"/>
            <a:ext cx="35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encounter this error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111"/>
          <p:cNvSpPr/>
          <p:nvPr/>
        </p:nvSpPr>
        <p:spPr>
          <a:xfrm>
            <a:off x="5203325" y="2063375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9" name="Google Shape;1199;p111"/>
          <p:cNvSpPr/>
          <p:nvPr/>
        </p:nvSpPr>
        <p:spPr>
          <a:xfrm>
            <a:off x="311700" y="38605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0" name="Google Shape;1200;p111"/>
          <p:cNvSpPr txBox="1"/>
          <p:nvPr/>
        </p:nvSpPr>
        <p:spPr>
          <a:xfrm>
            <a:off x="5993550" y="1786775"/>
            <a:ext cx="295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 haven’t import the packages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11"/>
          <p:cNvSpPr/>
          <p:nvPr/>
        </p:nvSpPr>
        <p:spPr>
          <a:xfrm>
            <a:off x="1137000" y="4500575"/>
            <a:ext cx="380700" cy="4635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111"/>
          <p:cNvSpPr txBox="1"/>
          <p:nvPr/>
        </p:nvSpPr>
        <p:spPr>
          <a:xfrm>
            <a:off x="1078850" y="3239375"/>
            <a:ext cx="416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Execute this code block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3" name="Google Shape;120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25" y="1834617"/>
            <a:ext cx="4569875" cy="12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1"/>
          <p:cNvSpPr/>
          <p:nvPr/>
        </p:nvSpPr>
        <p:spPr>
          <a:xfrm>
            <a:off x="391925" y="2863325"/>
            <a:ext cx="2359500" cy="25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